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58" r:id="rId3"/>
    <p:sldId id="264" r:id="rId4"/>
    <p:sldId id="268" r:id="rId5"/>
    <p:sldId id="267" r:id="rId6"/>
    <p:sldId id="271" r:id="rId7"/>
    <p:sldId id="272" r:id="rId8"/>
    <p:sldId id="273" r:id="rId9"/>
    <p:sldId id="276" r:id="rId10"/>
    <p:sldId id="265" r:id="rId11"/>
    <p:sldId id="277" r:id="rId12"/>
    <p:sldId id="274" r:id="rId13"/>
    <p:sldId id="25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FD351-303E-4FFC-85D3-B50A57AF28FC}" type="datetimeFigureOut">
              <a:rPr lang="nl-NL" smtClean="0"/>
              <a:t>28-3-2021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B6055-BD7F-4621-BA94-1F9E489BDA8C}" type="slidenum">
              <a:rPr lang="nl-NL" smtClean="0"/>
              <a:t>‹nr.›</a:t>
            </a:fld>
            <a:endParaRPr lang="nl-NL"/>
          </a:p>
        </p:txBody>
      </p:sp>
    </p:spTree>
    <p:extLst>
      <p:ext uri="{BB962C8B-B14F-4D97-AF65-F5344CB8AC3E}">
        <p14:creationId xmlns:p14="http://schemas.microsoft.com/office/powerpoint/2010/main" val="3242125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Behandeling:  ga dan niet wrijven.  Spoelen met </a:t>
            </a:r>
            <a:r>
              <a:rPr lang="nl-NL" dirty="0" err="1"/>
              <a:t>zoutoplossingDoe</a:t>
            </a:r>
            <a:r>
              <a:rPr lang="nl-NL" dirty="0"/>
              <a:t> dit bij voorkeur niet met kraanwater. Kraanwater is niet steriel en bevat bacteriën die mogelijk een ontsteking veroorzaken. Wel kan het oog uitgespoeld worden met een zoutoplossing (saline) </a:t>
            </a:r>
          </a:p>
          <a:p>
            <a:endParaRPr lang="nl-NL" dirty="0"/>
          </a:p>
        </p:txBody>
      </p:sp>
      <p:sp>
        <p:nvSpPr>
          <p:cNvPr id="4" name="Tijdelijke aanduiding voor dianummer 3"/>
          <p:cNvSpPr>
            <a:spLocks noGrp="1"/>
          </p:cNvSpPr>
          <p:nvPr>
            <p:ph type="sldNum" sz="quarter" idx="5"/>
          </p:nvPr>
        </p:nvSpPr>
        <p:spPr/>
        <p:txBody>
          <a:bodyPr/>
          <a:lstStyle/>
          <a:p>
            <a:fld id="{3F3B6055-BD7F-4621-BA94-1F9E489BDA8C}" type="slidenum">
              <a:rPr lang="nl-NL" smtClean="0"/>
              <a:t>3</a:t>
            </a:fld>
            <a:endParaRPr lang="nl-NL"/>
          </a:p>
        </p:txBody>
      </p:sp>
    </p:spTree>
    <p:extLst>
      <p:ext uri="{BB962C8B-B14F-4D97-AF65-F5344CB8AC3E}">
        <p14:creationId xmlns:p14="http://schemas.microsoft.com/office/powerpoint/2010/main" val="145845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Behandeling:  ga dan niet wrijven.  Spoelen met </a:t>
            </a:r>
            <a:r>
              <a:rPr lang="nl-NL" dirty="0" err="1"/>
              <a:t>zoutoplossingDoe</a:t>
            </a:r>
            <a:r>
              <a:rPr lang="nl-NL" dirty="0"/>
              <a:t> dit bij voorkeur niet met kraanwater. Kraanwater is niet steriel en bevat bacteriën die mogelijk een ontsteking veroorzaken. Wel kan het oog uitgespoeld worden met een zoutoplossing (saline) </a:t>
            </a:r>
          </a:p>
          <a:p>
            <a:endParaRPr lang="nl-NL" dirty="0"/>
          </a:p>
        </p:txBody>
      </p:sp>
      <p:sp>
        <p:nvSpPr>
          <p:cNvPr id="4" name="Tijdelijke aanduiding voor dianummer 3"/>
          <p:cNvSpPr>
            <a:spLocks noGrp="1"/>
          </p:cNvSpPr>
          <p:nvPr>
            <p:ph type="sldNum" sz="quarter" idx="5"/>
          </p:nvPr>
        </p:nvSpPr>
        <p:spPr/>
        <p:txBody>
          <a:bodyPr/>
          <a:lstStyle/>
          <a:p>
            <a:fld id="{3F3B6055-BD7F-4621-BA94-1F9E489BDA8C}" type="slidenum">
              <a:rPr lang="nl-NL" smtClean="0"/>
              <a:t>4</a:t>
            </a:fld>
            <a:endParaRPr lang="nl-NL"/>
          </a:p>
        </p:txBody>
      </p:sp>
    </p:spTree>
    <p:extLst>
      <p:ext uri="{BB962C8B-B14F-4D97-AF65-F5344CB8AC3E}">
        <p14:creationId xmlns:p14="http://schemas.microsoft.com/office/powerpoint/2010/main" val="391638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Kraanwater is niet steriel en bevat bacteriën die mogelijk een ontsteking veroorzaken. Wel kan het oog uitgespoeld worden met een zoutoplossing (saline) </a:t>
            </a:r>
          </a:p>
          <a:p>
            <a:endParaRPr lang="nl-NL" dirty="0"/>
          </a:p>
        </p:txBody>
      </p:sp>
      <p:sp>
        <p:nvSpPr>
          <p:cNvPr id="4" name="Tijdelijke aanduiding voor dianummer 3"/>
          <p:cNvSpPr>
            <a:spLocks noGrp="1"/>
          </p:cNvSpPr>
          <p:nvPr>
            <p:ph type="sldNum" sz="quarter" idx="5"/>
          </p:nvPr>
        </p:nvSpPr>
        <p:spPr/>
        <p:txBody>
          <a:bodyPr/>
          <a:lstStyle/>
          <a:p>
            <a:fld id="{3F3B6055-BD7F-4621-BA94-1F9E489BDA8C}" type="slidenum">
              <a:rPr lang="nl-NL" smtClean="0"/>
              <a:t>5</a:t>
            </a:fld>
            <a:endParaRPr lang="nl-NL"/>
          </a:p>
        </p:txBody>
      </p:sp>
    </p:spTree>
    <p:extLst>
      <p:ext uri="{BB962C8B-B14F-4D97-AF65-F5344CB8AC3E}">
        <p14:creationId xmlns:p14="http://schemas.microsoft.com/office/powerpoint/2010/main" val="226215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Behandeling:  ga dan niet wrijven.  Spoelen met </a:t>
            </a:r>
            <a:r>
              <a:rPr lang="nl-NL" dirty="0" err="1"/>
              <a:t>zoutoplossingDoe</a:t>
            </a:r>
            <a:r>
              <a:rPr lang="nl-NL" dirty="0"/>
              <a:t> dit bij voorkeur niet met kraanwater. Kraanwater is niet steriel en bevat bacteriën die mogelijk een ontsteking veroorzaken. Wel kan het oog uitgespoeld worden met een zoutoplossing (saline)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3F3B6055-BD7F-4621-BA94-1F9E489BDA8C}" type="slidenum">
              <a:rPr lang="nl-NL" smtClean="0"/>
              <a:t>10</a:t>
            </a:fld>
            <a:endParaRPr lang="nl-NL"/>
          </a:p>
        </p:txBody>
      </p:sp>
    </p:spTree>
    <p:extLst>
      <p:ext uri="{BB962C8B-B14F-4D97-AF65-F5344CB8AC3E}">
        <p14:creationId xmlns:p14="http://schemas.microsoft.com/office/powerpoint/2010/main" val="383706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04074-A24C-4AAF-B618-EC69C7627DC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47A2D0F-6366-4303-9BB4-2917011FD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155C299-3A07-47AF-99ED-ECAD9C1182FD}"/>
              </a:ext>
            </a:extLst>
          </p:cNvPr>
          <p:cNvSpPr>
            <a:spLocks noGrp="1"/>
          </p:cNvSpPr>
          <p:nvPr>
            <p:ph type="dt" sz="half" idx="10"/>
          </p:nvPr>
        </p:nvSpPr>
        <p:spPr/>
        <p:txBody>
          <a:bodyPr/>
          <a:lstStyle/>
          <a:p>
            <a:fld id="{68786361-0F0C-41AF-B1A1-698D483F8BEE}" type="datetimeFigureOut">
              <a:rPr lang="nl-NL" smtClean="0"/>
              <a:t>28-3-2021</a:t>
            </a:fld>
            <a:endParaRPr lang="nl-NL"/>
          </a:p>
        </p:txBody>
      </p:sp>
      <p:sp>
        <p:nvSpPr>
          <p:cNvPr id="5" name="Tijdelijke aanduiding voor voettekst 4">
            <a:extLst>
              <a:ext uri="{FF2B5EF4-FFF2-40B4-BE49-F238E27FC236}">
                <a16:creationId xmlns:a16="http://schemas.microsoft.com/office/drawing/2014/main" id="{152E5FDD-F35D-4E58-A7D0-01C7593ACE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547F783-1106-47AD-97C4-481E6151062C}"/>
              </a:ext>
            </a:extLst>
          </p:cNvPr>
          <p:cNvSpPr>
            <a:spLocks noGrp="1"/>
          </p:cNvSpPr>
          <p:nvPr>
            <p:ph type="sldNum" sz="quarter" idx="12"/>
          </p:nvPr>
        </p:nvSpPr>
        <p:spPr/>
        <p:txBody>
          <a:bodyPr/>
          <a:lstStyle/>
          <a:p>
            <a:fld id="{8D959674-0A8C-46D3-A55D-F481625E6126}" type="slidenum">
              <a:rPr lang="nl-NL" smtClean="0"/>
              <a:t>‹nr.›</a:t>
            </a:fld>
            <a:endParaRPr lang="nl-NL"/>
          </a:p>
        </p:txBody>
      </p:sp>
    </p:spTree>
    <p:extLst>
      <p:ext uri="{BB962C8B-B14F-4D97-AF65-F5344CB8AC3E}">
        <p14:creationId xmlns:p14="http://schemas.microsoft.com/office/powerpoint/2010/main" val="348010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4488B-3E4D-4A5B-A2A5-76053EAEB79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2E37A69-878F-4B4F-AF20-39828DC2D61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A2986E-B402-43F1-96ED-E30F947E4518}"/>
              </a:ext>
            </a:extLst>
          </p:cNvPr>
          <p:cNvSpPr>
            <a:spLocks noGrp="1"/>
          </p:cNvSpPr>
          <p:nvPr>
            <p:ph type="dt" sz="half" idx="10"/>
          </p:nvPr>
        </p:nvSpPr>
        <p:spPr/>
        <p:txBody>
          <a:bodyPr/>
          <a:lstStyle/>
          <a:p>
            <a:fld id="{68786361-0F0C-41AF-B1A1-698D483F8BEE}" type="datetimeFigureOut">
              <a:rPr lang="nl-NL" smtClean="0"/>
              <a:t>28-3-2021</a:t>
            </a:fld>
            <a:endParaRPr lang="nl-NL"/>
          </a:p>
        </p:txBody>
      </p:sp>
      <p:sp>
        <p:nvSpPr>
          <p:cNvPr id="5" name="Tijdelijke aanduiding voor voettekst 4">
            <a:extLst>
              <a:ext uri="{FF2B5EF4-FFF2-40B4-BE49-F238E27FC236}">
                <a16:creationId xmlns:a16="http://schemas.microsoft.com/office/drawing/2014/main" id="{C5FB315E-CF08-4FC3-886E-B5F41D51D6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ACA9EC-D6C8-439A-8122-4DC4F0445191}"/>
              </a:ext>
            </a:extLst>
          </p:cNvPr>
          <p:cNvSpPr>
            <a:spLocks noGrp="1"/>
          </p:cNvSpPr>
          <p:nvPr>
            <p:ph type="sldNum" sz="quarter" idx="12"/>
          </p:nvPr>
        </p:nvSpPr>
        <p:spPr/>
        <p:txBody>
          <a:bodyPr/>
          <a:lstStyle/>
          <a:p>
            <a:fld id="{8D959674-0A8C-46D3-A55D-F481625E6126}" type="slidenum">
              <a:rPr lang="nl-NL" smtClean="0"/>
              <a:t>‹nr.›</a:t>
            </a:fld>
            <a:endParaRPr lang="nl-NL"/>
          </a:p>
        </p:txBody>
      </p:sp>
    </p:spTree>
    <p:extLst>
      <p:ext uri="{BB962C8B-B14F-4D97-AF65-F5344CB8AC3E}">
        <p14:creationId xmlns:p14="http://schemas.microsoft.com/office/powerpoint/2010/main" val="378380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EE5BCE5-EE1B-4159-BD41-938B2052F17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DAAEA20-6B45-46F7-A0F2-14484449DE4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A44519-146E-4F44-9EE0-028BDAF28B20}"/>
              </a:ext>
            </a:extLst>
          </p:cNvPr>
          <p:cNvSpPr>
            <a:spLocks noGrp="1"/>
          </p:cNvSpPr>
          <p:nvPr>
            <p:ph type="dt" sz="half" idx="10"/>
          </p:nvPr>
        </p:nvSpPr>
        <p:spPr/>
        <p:txBody>
          <a:bodyPr/>
          <a:lstStyle/>
          <a:p>
            <a:fld id="{68786361-0F0C-41AF-B1A1-698D483F8BEE}" type="datetimeFigureOut">
              <a:rPr lang="nl-NL" smtClean="0"/>
              <a:t>28-3-2021</a:t>
            </a:fld>
            <a:endParaRPr lang="nl-NL"/>
          </a:p>
        </p:txBody>
      </p:sp>
      <p:sp>
        <p:nvSpPr>
          <p:cNvPr id="5" name="Tijdelijke aanduiding voor voettekst 4">
            <a:extLst>
              <a:ext uri="{FF2B5EF4-FFF2-40B4-BE49-F238E27FC236}">
                <a16:creationId xmlns:a16="http://schemas.microsoft.com/office/drawing/2014/main" id="{4F9E2C88-73F1-4270-96D3-F542B3CC56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1111D5-39A6-4667-903B-9CD5F66F7A9A}"/>
              </a:ext>
            </a:extLst>
          </p:cNvPr>
          <p:cNvSpPr>
            <a:spLocks noGrp="1"/>
          </p:cNvSpPr>
          <p:nvPr>
            <p:ph type="sldNum" sz="quarter" idx="12"/>
          </p:nvPr>
        </p:nvSpPr>
        <p:spPr/>
        <p:txBody>
          <a:bodyPr/>
          <a:lstStyle/>
          <a:p>
            <a:fld id="{8D959674-0A8C-46D3-A55D-F481625E6126}" type="slidenum">
              <a:rPr lang="nl-NL" smtClean="0"/>
              <a:t>‹nr.›</a:t>
            </a:fld>
            <a:endParaRPr lang="nl-NL"/>
          </a:p>
        </p:txBody>
      </p:sp>
    </p:spTree>
    <p:extLst>
      <p:ext uri="{BB962C8B-B14F-4D97-AF65-F5344CB8AC3E}">
        <p14:creationId xmlns:p14="http://schemas.microsoft.com/office/powerpoint/2010/main" val="205747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737D7-58C8-4B4C-B710-FF9923902E3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2EC56DC-3B32-4D78-8599-72B55A5DBBD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E9416C2-4EA1-44CE-9071-0A2B2413C6A8}"/>
              </a:ext>
            </a:extLst>
          </p:cNvPr>
          <p:cNvSpPr>
            <a:spLocks noGrp="1"/>
          </p:cNvSpPr>
          <p:nvPr>
            <p:ph type="dt" sz="half" idx="10"/>
          </p:nvPr>
        </p:nvSpPr>
        <p:spPr/>
        <p:txBody>
          <a:bodyPr/>
          <a:lstStyle/>
          <a:p>
            <a:fld id="{68786361-0F0C-41AF-B1A1-698D483F8BEE}" type="datetimeFigureOut">
              <a:rPr lang="nl-NL" smtClean="0"/>
              <a:t>28-3-2021</a:t>
            </a:fld>
            <a:endParaRPr lang="nl-NL"/>
          </a:p>
        </p:txBody>
      </p:sp>
      <p:sp>
        <p:nvSpPr>
          <p:cNvPr id="5" name="Tijdelijke aanduiding voor voettekst 4">
            <a:extLst>
              <a:ext uri="{FF2B5EF4-FFF2-40B4-BE49-F238E27FC236}">
                <a16:creationId xmlns:a16="http://schemas.microsoft.com/office/drawing/2014/main" id="{5918B6EB-661E-4AB1-8136-0AE9332C14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905034-B91F-48EF-9111-308393CB1B6C}"/>
              </a:ext>
            </a:extLst>
          </p:cNvPr>
          <p:cNvSpPr>
            <a:spLocks noGrp="1"/>
          </p:cNvSpPr>
          <p:nvPr>
            <p:ph type="sldNum" sz="quarter" idx="12"/>
          </p:nvPr>
        </p:nvSpPr>
        <p:spPr/>
        <p:txBody>
          <a:bodyPr/>
          <a:lstStyle/>
          <a:p>
            <a:fld id="{8D959674-0A8C-46D3-A55D-F481625E6126}" type="slidenum">
              <a:rPr lang="nl-NL" smtClean="0"/>
              <a:t>‹nr.›</a:t>
            </a:fld>
            <a:endParaRPr lang="nl-NL"/>
          </a:p>
        </p:txBody>
      </p:sp>
    </p:spTree>
    <p:extLst>
      <p:ext uri="{BB962C8B-B14F-4D97-AF65-F5344CB8AC3E}">
        <p14:creationId xmlns:p14="http://schemas.microsoft.com/office/powerpoint/2010/main" val="241611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139B3-4E55-4CC8-96DE-5A7C7E559E1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0FD811F-ADE7-4AC2-A2B8-BFFD674DB1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2CCCA14-9FCB-4C86-B092-151C43B18D34}"/>
              </a:ext>
            </a:extLst>
          </p:cNvPr>
          <p:cNvSpPr>
            <a:spLocks noGrp="1"/>
          </p:cNvSpPr>
          <p:nvPr>
            <p:ph type="dt" sz="half" idx="10"/>
          </p:nvPr>
        </p:nvSpPr>
        <p:spPr/>
        <p:txBody>
          <a:bodyPr/>
          <a:lstStyle/>
          <a:p>
            <a:fld id="{68786361-0F0C-41AF-B1A1-698D483F8BEE}" type="datetimeFigureOut">
              <a:rPr lang="nl-NL" smtClean="0"/>
              <a:t>28-3-2021</a:t>
            </a:fld>
            <a:endParaRPr lang="nl-NL"/>
          </a:p>
        </p:txBody>
      </p:sp>
      <p:sp>
        <p:nvSpPr>
          <p:cNvPr id="5" name="Tijdelijke aanduiding voor voettekst 4">
            <a:extLst>
              <a:ext uri="{FF2B5EF4-FFF2-40B4-BE49-F238E27FC236}">
                <a16:creationId xmlns:a16="http://schemas.microsoft.com/office/drawing/2014/main" id="{6480B41F-13BB-4ACC-A35D-E5868BD68C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20D7FC-93D7-4428-A92A-ED21B25A3CEF}"/>
              </a:ext>
            </a:extLst>
          </p:cNvPr>
          <p:cNvSpPr>
            <a:spLocks noGrp="1"/>
          </p:cNvSpPr>
          <p:nvPr>
            <p:ph type="sldNum" sz="quarter" idx="12"/>
          </p:nvPr>
        </p:nvSpPr>
        <p:spPr/>
        <p:txBody>
          <a:bodyPr/>
          <a:lstStyle/>
          <a:p>
            <a:fld id="{8D959674-0A8C-46D3-A55D-F481625E6126}" type="slidenum">
              <a:rPr lang="nl-NL" smtClean="0"/>
              <a:t>‹nr.›</a:t>
            </a:fld>
            <a:endParaRPr lang="nl-NL"/>
          </a:p>
        </p:txBody>
      </p:sp>
    </p:spTree>
    <p:extLst>
      <p:ext uri="{BB962C8B-B14F-4D97-AF65-F5344CB8AC3E}">
        <p14:creationId xmlns:p14="http://schemas.microsoft.com/office/powerpoint/2010/main" val="151564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77FC2-86D7-46BF-AA93-4F8CE526E7D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F0B09CB-7EE0-4AD9-AEF0-4F4FB2160BE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21D4A98-B716-4B2A-8ACD-85E30BB608C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0B9F8F5-65F8-43FE-9AA7-CFDFCC8684CD}"/>
              </a:ext>
            </a:extLst>
          </p:cNvPr>
          <p:cNvSpPr>
            <a:spLocks noGrp="1"/>
          </p:cNvSpPr>
          <p:nvPr>
            <p:ph type="dt" sz="half" idx="10"/>
          </p:nvPr>
        </p:nvSpPr>
        <p:spPr/>
        <p:txBody>
          <a:bodyPr/>
          <a:lstStyle/>
          <a:p>
            <a:fld id="{68786361-0F0C-41AF-B1A1-698D483F8BEE}" type="datetimeFigureOut">
              <a:rPr lang="nl-NL" smtClean="0"/>
              <a:t>28-3-2021</a:t>
            </a:fld>
            <a:endParaRPr lang="nl-NL"/>
          </a:p>
        </p:txBody>
      </p:sp>
      <p:sp>
        <p:nvSpPr>
          <p:cNvPr id="6" name="Tijdelijke aanduiding voor voettekst 5">
            <a:extLst>
              <a:ext uri="{FF2B5EF4-FFF2-40B4-BE49-F238E27FC236}">
                <a16:creationId xmlns:a16="http://schemas.microsoft.com/office/drawing/2014/main" id="{1103A4E8-3D96-45A0-AEC2-7CEA73D6CE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BAA458-CD22-4291-AC91-75CFFFF5AFA0}"/>
              </a:ext>
            </a:extLst>
          </p:cNvPr>
          <p:cNvSpPr>
            <a:spLocks noGrp="1"/>
          </p:cNvSpPr>
          <p:nvPr>
            <p:ph type="sldNum" sz="quarter" idx="12"/>
          </p:nvPr>
        </p:nvSpPr>
        <p:spPr/>
        <p:txBody>
          <a:bodyPr/>
          <a:lstStyle/>
          <a:p>
            <a:fld id="{8D959674-0A8C-46D3-A55D-F481625E6126}" type="slidenum">
              <a:rPr lang="nl-NL" smtClean="0"/>
              <a:t>‹nr.›</a:t>
            </a:fld>
            <a:endParaRPr lang="nl-NL"/>
          </a:p>
        </p:txBody>
      </p:sp>
    </p:spTree>
    <p:extLst>
      <p:ext uri="{BB962C8B-B14F-4D97-AF65-F5344CB8AC3E}">
        <p14:creationId xmlns:p14="http://schemas.microsoft.com/office/powerpoint/2010/main" val="415170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FC5AD-5726-422E-99FA-85A8B17C5A7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4E114F9-D37D-4246-B44C-2E18B1555F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9D840CD-0998-42E2-AF09-D94D1BDE78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E7BB7B1-7B2D-4521-9F16-9C826540F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1C171C7-C907-4B7D-9EF4-C7C13F42EDB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CAE6DCF-8CCC-411C-A736-7057E17FA3AB}"/>
              </a:ext>
            </a:extLst>
          </p:cNvPr>
          <p:cNvSpPr>
            <a:spLocks noGrp="1"/>
          </p:cNvSpPr>
          <p:nvPr>
            <p:ph type="dt" sz="half" idx="10"/>
          </p:nvPr>
        </p:nvSpPr>
        <p:spPr/>
        <p:txBody>
          <a:bodyPr/>
          <a:lstStyle/>
          <a:p>
            <a:fld id="{68786361-0F0C-41AF-B1A1-698D483F8BEE}" type="datetimeFigureOut">
              <a:rPr lang="nl-NL" smtClean="0"/>
              <a:t>28-3-2021</a:t>
            </a:fld>
            <a:endParaRPr lang="nl-NL"/>
          </a:p>
        </p:txBody>
      </p:sp>
      <p:sp>
        <p:nvSpPr>
          <p:cNvPr id="8" name="Tijdelijke aanduiding voor voettekst 7">
            <a:extLst>
              <a:ext uri="{FF2B5EF4-FFF2-40B4-BE49-F238E27FC236}">
                <a16:creationId xmlns:a16="http://schemas.microsoft.com/office/drawing/2014/main" id="{A76906AD-B7F4-4EC6-8657-040E80B8EBC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7F09FDE-0F30-4789-A220-8D1804260F75}"/>
              </a:ext>
            </a:extLst>
          </p:cNvPr>
          <p:cNvSpPr>
            <a:spLocks noGrp="1"/>
          </p:cNvSpPr>
          <p:nvPr>
            <p:ph type="sldNum" sz="quarter" idx="12"/>
          </p:nvPr>
        </p:nvSpPr>
        <p:spPr/>
        <p:txBody>
          <a:bodyPr/>
          <a:lstStyle/>
          <a:p>
            <a:fld id="{8D959674-0A8C-46D3-A55D-F481625E6126}" type="slidenum">
              <a:rPr lang="nl-NL" smtClean="0"/>
              <a:t>‹nr.›</a:t>
            </a:fld>
            <a:endParaRPr lang="nl-NL"/>
          </a:p>
        </p:txBody>
      </p:sp>
    </p:spTree>
    <p:extLst>
      <p:ext uri="{BB962C8B-B14F-4D97-AF65-F5344CB8AC3E}">
        <p14:creationId xmlns:p14="http://schemas.microsoft.com/office/powerpoint/2010/main" val="292269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1BEC8-3A3C-43C8-BECC-958B35E8D8D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D31EF18-B947-42B8-9779-77980EB15F7D}"/>
              </a:ext>
            </a:extLst>
          </p:cNvPr>
          <p:cNvSpPr>
            <a:spLocks noGrp="1"/>
          </p:cNvSpPr>
          <p:nvPr>
            <p:ph type="dt" sz="half" idx="10"/>
          </p:nvPr>
        </p:nvSpPr>
        <p:spPr/>
        <p:txBody>
          <a:bodyPr/>
          <a:lstStyle/>
          <a:p>
            <a:fld id="{68786361-0F0C-41AF-B1A1-698D483F8BEE}" type="datetimeFigureOut">
              <a:rPr lang="nl-NL" smtClean="0"/>
              <a:t>28-3-2021</a:t>
            </a:fld>
            <a:endParaRPr lang="nl-NL"/>
          </a:p>
        </p:txBody>
      </p:sp>
      <p:sp>
        <p:nvSpPr>
          <p:cNvPr id="4" name="Tijdelijke aanduiding voor voettekst 3">
            <a:extLst>
              <a:ext uri="{FF2B5EF4-FFF2-40B4-BE49-F238E27FC236}">
                <a16:creationId xmlns:a16="http://schemas.microsoft.com/office/drawing/2014/main" id="{99223A9C-0F10-445A-891B-C13C4FB1482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8D8DDD1-197D-41D3-9601-E5FBF7B92C0F}"/>
              </a:ext>
            </a:extLst>
          </p:cNvPr>
          <p:cNvSpPr>
            <a:spLocks noGrp="1"/>
          </p:cNvSpPr>
          <p:nvPr>
            <p:ph type="sldNum" sz="quarter" idx="12"/>
          </p:nvPr>
        </p:nvSpPr>
        <p:spPr/>
        <p:txBody>
          <a:bodyPr/>
          <a:lstStyle/>
          <a:p>
            <a:fld id="{8D959674-0A8C-46D3-A55D-F481625E6126}" type="slidenum">
              <a:rPr lang="nl-NL" smtClean="0"/>
              <a:t>‹nr.›</a:t>
            </a:fld>
            <a:endParaRPr lang="nl-NL"/>
          </a:p>
        </p:txBody>
      </p:sp>
    </p:spTree>
    <p:extLst>
      <p:ext uri="{BB962C8B-B14F-4D97-AF65-F5344CB8AC3E}">
        <p14:creationId xmlns:p14="http://schemas.microsoft.com/office/powerpoint/2010/main" val="371048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1F3F498-B4BA-48B1-ACFB-9DA7B0EF45B0}"/>
              </a:ext>
            </a:extLst>
          </p:cNvPr>
          <p:cNvSpPr>
            <a:spLocks noGrp="1"/>
          </p:cNvSpPr>
          <p:nvPr>
            <p:ph type="dt" sz="half" idx="10"/>
          </p:nvPr>
        </p:nvSpPr>
        <p:spPr/>
        <p:txBody>
          <a:bodyPr/>
          <a:lstStyle/>
          <a:p>
            <a:fld id="{68786361-0F0C-41AF-B1A1-698D483F8BEE}" type="datetimeFigureOut">
              <a:rPr lang="nl-NL" smtClean="0"/>
              <a:t>28-3-2021</a:t>
            </a:fld>
            <a:endParaRPr lang="nl-NL"/>
          </a:p>
        </p:txBody>
      </p:sp>
      <p:sp>
        <p:nvSpPr>
          <p:cNvPr id="3" name="Tijdelijke aanduiding voor voettekst 2">
            <a:extLst>
              <a:ext uri="{FF2B5EF4-FFF2-40B4-BE49-F238E27FC236}">
                <a16:creationId xmlns:a16="http://schemas.microsoft.com/office/drawing/2014/main" id="{64D621B6-E3CC-42BA-8EF8-FB9DF4C8EA2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0D69E9F-9308-4B62-8BBE-39268449CE0E}"/>
              </a:ext>
            </a:extLst>
          </p:cNvPr>
          <p:cNvSpPr>
            <a:spLocks noGrp="1"/>
          </p:cNvSpPr>
          <p:nvPr>
            <p:ph type="sldNum" sz="quarter" idx="12"/>
          </p:nvPr>
        </p:nvSpPr>
        <p:spPr/>
        <p:txBody>
          <a:bodyPr/>
          <a:lstStyle/>
          <a:p>
            <a:fld id="{8D959674-0A8C-46D3-A55D-F481625E6126}" type="slidenum">
              <a:rPr lang="nl-NL" smtClean="0"/>
              <a:t>‹nr.›</a:t>
            </a:fld>
            <a:endParaRPr lang="nl-NL"/>
          </a:p>
        </p:txBody>
      </p:sp>
    </p:spTree>
    <p:extLst>
      <p:ext uri="{BB962C8B-B14F-4D97-AF65-F5344CB8AC3E}">
        <p14:creationId xmlns:p14="http://schemas.microsoft.com/office/powerpoint/2010/main" val="130225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D9FCD-98FB-49D9-9780-2914FE0D808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1D5CC32-0418-49BA-A0C5-57500F609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A442638-A2B8-4F96-89DD-580BA16C7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8484A20-3171-47D3-8B22-03A10645783F}"/>
              </a:ext>
            </a:extLst>
          </p:cNvPr>
          <p:cNvSpPr>
            <a:spLocks noGrp="1"/>
          </p:cNvSpPr>
          <p:nvPr>
            <p:ph type="dt" sz="half" idx="10"/>
          </p:nvPr>
        </p:nvSpPr>
        <p:spPr/>
        <p:txBody>
          <a:bodyPr/>
          <a:lstStyle/>
          <a:p>
            <a:fld id="{68786361-0F0C-41AF-B1A1-698D483F8BEE}" type="datetimeFigureOut">
              <a:rPr lang="nl-NL" smtClean="0"/>
              <a:t>28-3-2021</a:t>
            </a:fld>
            <a:endParaRPr lang="nl-NL"/>
          </a:p>
        </p:txBody>
      </p:sp>
      <p:sp>
        <p:nvSpPr>
          <p:cNvPr id="6" name="Tijdelijke aanduiding voor voettekst 5">
            <a:extLst>
              <a:ext uri="{FF2B5EF4-FFF2-40B4-BE49-F238E27FC236}">
                <a16:creationId xmlns:a16="http://schemas.microsoft.com/office/drawing/2014/main" id="{B8CA4BBA-F0A5-4BB2-B8BE-0FACD084C2B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2E6E8E8-5724-4533-8792-E7480588A3AE}"/>
              </a:ext>
            </a:extLst>
          </p:cNvPr>
          <p:cNvSpPr>
            <a:spLocks noGrp="1"/>
          </p:cNvSpPr>
          <p:nvPr>
            <p:ph type="sldNum" sz="quarter" idx="12"/>
          </p:nvPr>
        </p:nvSpPr>
        <p:spPr/>
        <p:txBody>
          <a:bodyPr/>
          <a:lstStyle/>
          <a:p>
            <a:fld id="{8D959674-0A8C-46D3-A55D-F481625E6126}" type="slidenum">
              <a:rPr lang="nl-NL" smtClean="0"/>
              <a:t>‹nr.›</a:t>
            </a:fld>
            <a:endParaRPr lang="nl-NL"/>
          </a:p>
        </p:txBody>
      </p:sp>
    </p:spTree>
    <p:extLst>
      <p:ext uri="{BB962C8B-B14F-4D97-AF65-F5344CB8AC3E}">
        <p14:creationId xmlns:p14="http://schemas.microsoft.com/office/powerpoint/2010/main" val="158422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8F0D0-33FE-4D9D-AA0D-F21B7A3BCF7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C016FA8-4072-466F-A198-9A4BEABEF0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35BBD1D-B2C0-48CA-9B6B-F68A354DC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3C1DACA-5BC9-4436-A8B2-73EC1B92D224}"/>
              </a:ext>
            </a:extLst>
          </p:cNvPr>
          <p:cNvSpPr>
            <a:spLocks noGrp="1"/>
          </p:cNvSpPr>
          <p:nvPr>
            <p:ph type="dt" sz="half" idx="10"/>
          </p:nvPr>
        </p:nvSpPr>
        <p:spPr/>
        <p:txBody>
          <a:bodyPr/>
          <a:lstStyle/>
          <a:p>
            <a:fld id="{68786361-0F0C-41AF-B1A1-698D483F8BEE}" type="datetimeFigureOut">
              <a:rPr lang="nl-NL" smtClean="0"/>
              <a:t>28-3-2021</a:t>
            </a:fld>
            <a:endParaRPr lang="nl-NL"/>
          </a:p>
        </p:txBody>
      </p:sp>
      <p:sp>
        <p:nvSpPr>
          <p:cNvPr id="6" name="Tijdelijke aanduiding voor voettekst 5">
            <a:extLst>
              <a:ext uri="{FF2B5EF4-FFF2-40B4-BE49-F238E27FC236}">
                <a16:creationId xmlns:a16="http://schemas.microsoft.com/office/drawing/2014/main" id="{AA543E53-C493-49AB-8E3C-279B3D73F7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FF7BFD6-7CFE-4E16-9C30-B3435F768637}"/>
              </a:ext>
            </a:extLst>
          </p:cNvPr>
          <p:cNvSpPr>
            <a:spLocks noGrp="1"/>
          </p:cNvSpPr>
          <p:nvPr>
            <p:ph type="sldNum" sz="quarter" idx="12"/>
          </p:nvPr>
        </p:nvSpPr>
        <p:spPr/>
        <p:txBody>
          <a:bodyPr/>
          <a:lstStyle/>
          <a:p>
            <a:fld id="{8D959674-0A8C-46D3-A55D-F481625E6126}" type="slidenum">
              <a:rPr lang="nl-NL" smtClean="0"/>
              <a:t>‹nr.›</a:t>
            </a:fld>
            <a:endParaRPr lang="nl-NL"/>
          </a:p>
        </p:txBody>
      </p:sp>
    </p:spTree>
    <p:extLst>
      <p:ext uri="{BB962C8B-B14F-4D97-AF65-F5344CB8AC3E}">
        <p14:creationId xmlns:p14="http://schemas.microsoft.com/office/powerpoint/2010/main" val="158038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82958DD-6706-46CC-AFCF-461F6F701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7C6A12B-7030-4EC8-AE07-C5D52CE94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F12F7C3-BC61-456E-ABCE-DE9CDF2AD0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86361-0F0C-41AF-B1A1-698D483F8BEE}" type="datetimeFigureOut">
              <a:rPr lang="nl-NL" smtClean="0"/>
              <a:t>28-3-2021</a:t>
            </a:fld>
            <a:endParaRPr lang="nl-NL"/>
          </a:p>
        </p:txBody>
      </p:sp>
      <p:sp>
        <p:nvSpPr>
          <p:cNvPr id="5" name="Tijdelijke aanduiding voor voettekst 4">
            <a:extLst>
              <a:ext uri="{FF2B5EF4-FFF2-40B4-BE49-F238E27FC236}">
                <a16:creationId xmlns:a16="http://schemas.microsoft.com/office/drawing/2014/main" id="{7080D3E4-CF4B-45E6-AF8A-7566EA5C2D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D1FB080-5F6D-42F4-8AA2-C2C04213C9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59674-0A8C-46D3-A55D-F481625E6126}" type="slidenum">
              <a:rPr lang="nl-NL" smtClean="0"/>
              <a:t>‹nr.›</a:t>
            </a:fld>
            <a:endParaRPr lang="nl-NL"/>
          </a:p>
        </p:txBody>
      </p:sp>
    </p:spTree>
    <p:extLst>
      <p:ext uri="{BB962C8B-B14F-4D97-AF65-F5344CB8AC3E}">
        <p14:creationId xmlns:p14="http://schemas.microsoft.com/office/powerpoint/2010/main" val="249200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oogartsen.nl/oogartsen/het_oog/ongevallen_oogletsels_trauma/"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contactlenscontrole.nl/de-7-meest-voorkomende-oogletse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Afbeelding 1">
            <a:extLst>
              <a:ext uri="{FF2B5EF4-FFF2-40B4-BE49-F238E27FC236}">
                <a16:creationId xmlns:a16="http://schemas.microsoft.com/office/drawing/2014/main" id="{98E827D6-7169-418C-A0BA-009C8AD80279}"/>
              </a:ext>
            </a:extLst>
          </p:cNvPr>
          <p:cNvPicPr>
            <a:picLocks noChangeAspect="1"/>
          </p:cNvPicPr>
          <p:nvPr/>
        </p:nvPicPr>
        <p:blipFill rotWithShape="1">
          <a:blip r:embed="rId2"/>
          <a:srcRect l="19643" r="27014" b="-1"/>
          <a:stretch/>
        </p:blipFill>
        <p:spPr>
          <a:xfrm>
            <a:off x="20" y="1282"/>
            <a:ext cx="12191980" cy="6856718"/>
          </a:xfrm>
          <a:prstGeom prst="rect">
            <a:avLst/>
          </a:prstGeom>
        </p:spPr>
      </p:pic>
      <p:sp>
        <p:nvSpPr>
          <p:cNvPr id="3" name="Tekstvak 2">
            <a:extLst>
              <a:ext uri="{FF2B5EF4-FFF2-40B4-BE49-F238E27FC236}">
                <a16:creationId xmlns:a16="http://schemas.microsoft.com/office/drawing/2014/main" id="{F9110C47-767F-4D3E-ABEC-68E0063A2317}"/>
              </a:ext>
            </a:extLst>
          </p:cNvPr>
          <p:cNvSpPr txBox="1"/>
          <p:nvPr/>
        </p:nvSpPr>
        <p:spPr>
          <a:xfrm>
            <a:off x="632460" y="4399280"/>
            <a:ext cx="5588000" cy="1015663"/>
          </a:xfrm>
          <a:prstGeom prst="rect">
            <a:avLst/>
          </a:prstGeom>
          <a:noFill/>
        </p:spPr>
        <p:txBody>
          <a:bodyPr wrap="square" rtlCol="0">
            <a:spAutoFit/>
          </a:bodyPr>
          <a:lstStyle/>
          <a:p>
            <a:r>
              <a:rPr lang="nl-NL" sz="6000" b="1" dirty="0">
                <a:solidFill>
                  <a:schemeClr val="bg2"/>
                </a:solidFill>
              </a:rPr>
              <a:t>Oogletsels 2021</a:t>
            </a:r>
          </a:p>
        </p:txBody>
      </p:sp>
    </p:spTree>
    <p:extLst>
      <p:ext uri="{BB962C8B-B14F-4D97-AF65-F5344CB8AC3E}">
        <p14:creationId xmlns:p14="http://schemas.microsoft.com/office/powerpoint/2010/main" val="3060588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6F64F-0D70-466B-A9B7-0C45AD1AA198}"/>
              </a:ext>
            </a:extLst>
          </p:cNvPr>
          <p:cNvSpPr>
            <a:spLocks noGrp="1"/>
          </p:cNvSpPr>
          <p:nvPr>
            <p:ph type="title"/>
          </p:nvPr>
        </p:nvSpPr>
        <p:spPr/>
        <p:txBody>
          <a:bodyPr>
            <a:normAutofit/>
          </a:bodyPr>
          <a:lstStyle/>
          <a:p>
            <a:r>
              <a:rPr lang="nl-NL" sz="3200" dirty="0">
                <a:solidFill>
                  <a:srgbClr val="002060"/>
                </a:solidFill>
                <a:latin typeface="+mn-lt"/>
              </a:rPr>
              <a:t>7. perforerend oogletsel (door een scherp voorwerp). </a:t>
            </a:r>
            <a:br>
              <a:rPr lang="nl-NL" sz="3200" dirty="0">
                <a:solidFill>
                  <a:srgbClr val="002060"/>
                </a:solidFill>
                <a:latin typeface="+mn-lt"/>
              </a:rPr>
            </a:br>
            <a:endParaRPr lang="nl-NL" sz="3200" dirty="0">
              <a:solidFill>
                <a:srgbClr val="002060"/>
              </a:solidFill>
              <a:latin typeface="+mn-lt"/>
            </a:endParaRPr>
          </a:p>
        </p:txBody>
      </p:sp>
      <p:sp>
        <p:nvSpPr>
          <p:cNvPr id="3" name="Tijdelijke aanduiding voor inhoud 2">
            <a:extLst>
              <a:ext uri="{FF2B5EF4-FFF2-40B4-BE49-F238E27FC236}">
                <a16:creationId xmlns:a16="http://schemas.microsoft.com/office/drawing/2014/main" id="{1BE91A40-B72C-4C28-8D42-CDA86FBFA976}"/>
              </a:ext>
            </a:extLst>
          </p:cNvPr>
          <p:cNvSpPr>
            <a:spLocks noGrp="1"/>
          </p:cNvSpPr>
          <p:nvPr>
            <p:ph idx="1"/>
          </p:nvPr>
        </p:nvSpPr>
        <p:spPr>
          <a:xfrm>
            <a:off x="838199" y="1335640"/>
            <a:ext cx="10997629" cy="4841323"/>
          </a:xfrm>
        </p:spPr>
        <p:txBody>
          <a:bodyPr>
            <a:normAutofit/>
          </a:bodyPr>
          <a:lstStyle/>
          <a:p>
            <a:pPr marL="0" indent="0">
              <a:buNone/>
            </a:pPr>
            <a:r>
              <a:rPr lang="nl-NL" sz="2400" b="1" dirty="0"/>
              <a:t>Oorzaak: </a:t>
            </a:r>
            <a:r>
              <a:rPr lang="nl-NL" sz="2400" dirty="0"/>
              <a:t>Als iets met hoge snelheid in het oog terecht komt, kan dit het oog perforeren. Dit is zeer ernstig! 1-1-2 bellen</a:t>
            </a:r>
          </a:p>
          <a:p>
            <a:pPr marL="0" indent="0">
              <a:buNone/>
            </a:pPr>
            <a:r>
              <a:rPr lang="nl-NL" sz="2400" b="1" dirty="0"/>
              <a:t>Symptomen. </a:t>
            </a:r>
            <a:r>
              <a:rPr lang="nl-NL" sz="2400" dirty="0"/>
              <a:t>intense pijn, hoge gevoeligheid, verminderd gezichtsvermogen, bloed uit het oog</a:t>
            </a:r>
          </a:p>
          <a:p>
            <a:pPr marL="0" indent="0">
              <a:buNone/>
            </a:pPr>
            <a:r>
              <a:rPr lang="nl-NL" sz="2400" b="1" dirty="0"/>
              <a:t>Behandeling</a:t>
            </a:r>
            <a:r>
              <a:rPr lang="nl-NL" sz="2400" dirty="0"/>
              <a:t>: oogbewegingen te beperken door oog verbinden met een schone doek of met gaas. Is het voorwerp te groot voor een verband, bedek dan het oog met een papieren beker. Bedek ook het niet-verwonde oog. Dit zorgt ervoor dat beide ogen minder oogbewegingen maken.</a:t>
            </a:r>
          </a:p>
        </p:txBody>
      </p:sp>
      <p:pic>
        <p:nvPicPr>
          <p:cNvPr id="5" name="Afbeelding 4">
            <a:extLst>
              <a:ext uri="{FF2B5EF4-FFF2-40B4-BE49-F238E27FC236}">
                <a16:creationId xmlns:a16="http://schemas.microsoft.com/office/drawing/2014/main" id="{DFFEBBAD-CEF0-4DDD-9AA4-4BBE867AA329}"/>
              </a:ext>
            </a:extLst>
          </p:cNvPr>
          <p:cNvPicPr>
            <a:picLocks noChangeAspect="1"/>
          </p:cNvPicPr>
          <p:nvPr/>
        </p:nvPicPr>
        <p:blipFill>
          <a:blip r:embed="rId3"/>
          <a:stretch>
            <a:fillRect/>
          </a:stretch>
        </p:blipFill>
        <p:spPr>
          <a:xfrm>
            <a:off x="958279" y="4515242"/>
            <a:ext cx="2712257" cy="1808171"/>
          </a:xfrm>
          <a:prstGeom prst="rect">
            <a:avLst/>
          </a:prstGeom>
        </p:spPr>
      </p:pic>
      <p:pic>
        <p:nvPicPr>
          <p:cNvPr id="4" name="Afbeelding 3">
            <a:extLst>
              <a:ext uri="{FF2B5EF4-FFF2-40B4-BE49-F238E27FC236}">
                <a16:creationId xmlns:a16="http://schemas.microsoft.com/office/drawing/2014/main" id="{BA4384CF-4E80-4F66-9C97-E6E14ADCBB63}"/>
              </a:ext>
            </a:extLst>
          </p:cNvPr>
          <p:cNvPicPr>
            <a:picLocks noChangeAspect="1"/>
          </p:cNvPicPr>
          <p:nvPr/>
        </p:nvPicPr>
        <p:blipFill>
          <a:blip r:embed="rId4"/>
          <a:stretch>
            <a:fillRect/>
          </a:stretch>
        </p:blipFill>
        <p:spPr>
          <a:xfrm>
            <a:off x="8657692" y="4483146"/>
            <a:ext cx="2888987" cy="1808171"/>
          </a:xfrm>
          <a:prstGeom prst="rect">
            <a:avLst/>
          </a:prstGeom>
        </p:spPr>
      </p:pic>
    </p:spTree>
    <p:extLst>
      <p:ext uri="{BB962C8B-B14F-4D97-AF65-F5344CB8AC3E}">
        <p14:creationId xmlns:p14="http://schemas.microsoft.com/office/powerpoint/2010/main" val="407397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8563E-F355-4158-951E-DE217FA7273B}"/>
              </a:ext>
            </a:extLst>
          </p:cNvPr>
          <p:cNvSpPr>
            <a:spLocks noGrp="1"/>
          </p:cNvSpPr>
          <p:nvPr>
            <p:ph type="title"/>
          </p:nvPr>
        </p:nvSpPr>
        <p:spPr/>
        <p:txBody>
          <a:bodyPr>
            <a:normAutofit/>
          </a:bodyPr>
          <a:lstStyle/>
          <a:p>
            <a:r>
              <a:rPr lang="nl-NL" sz="3200" dirty="0">
                <a:solidFill>
                  <a:srgbClr val="002060"/>
                </a:solidFill>
                <a:latin typeface="+mn-lt"/>
              </a:rPr>
              <a:t>Vuiltje verwijderen</a:t>
            </a:r>
          </a:p>
        </p:txBody>
      </p:sp>
      <p:sp>
        <p:nvSpPr>
          <p:cNvPr id="3" name="Tijdelijke aanduiding voor inhoud 2">
            <a:extLst>
              <a:ext uri="{FF2B5EF4-FFF2-40B4-BE49-F238E27FC236}">
                <a16:creationId xmlns:a16="http://schemas.microsoft.com/office/drawing/2014/main" id="{5B589DA4-7761-40C9-8264-243FA1755B01}"/>
              </a:ext>
            </a:extLst>
          </p:cNvPr>
          <p:cNvSpPr>
            <a:spLocks noGrp="1"/>
          </p:cNvSpPr>
          <p:nvPr>
            <p:ph idx="1"/>
          </p:nvPr>
        </p:nvSpPr>
        <p:spPr/>
        <p:txBody>
          <a:bodyPr>
            <a:normAutofit fontScale="92500" lnSpcReduction="20000"/>
          </a:bodyPr>
          <a:lstStyle/>
          <a:p>
            <a:r>
              <a:rPr lang="nl-NL" dirty="0"/>
              <a:t>Loszittend vuiltje</a:t>
            </a:r>
          </a:p>
          <a:p>
            <a:endParaRPr lang="nl-NL" dirty="0"/>
          </a:p>
          <a:p>
            <a:endParaRPr lang="nl-NL" dirty="0"/>
          </a:p>
          <a:p>
            <a:endParaRPr lang="nl-NL" dirty="0"/>
          </a:p>
          <a:p>
            <a:r>
              <a:rPr lang="nl-NL" dirty="0"/>
              <a:t>Vastzittend vuiltje</a:t>
            </a:r>
          </a:p>
          <a:p>
            <a:endParaRPr lang="nl-NL" dirty="0"/>
          </a:p>
          <a:p>
            <a:endParaRPr lang="nl-NL" dirty="0"/>
          </a:p>
          <a:p>
            <a:endParaRPr lang="nl-NL" dirty="0"/>
          </a:p>
          <a:p>
            <a:endParaRPr lang="nl-NL" dirty="0"/>
          </a:p>
          <a:p>
            <a:r>
              <a:rPr lang="nl-NL" dirty="0"/>
              <a:t>Oogspoelen</a:t>
            </a:r>
          </a:p>
        </p:txBody>
      </p:sp>
      <p:pic>
        <p:nvPicPr>
          <p:cNvPr id="4" name="Afbeelding 3">
            <a:extLst>
              <a:ext uri="{FF2B5EF4-FFF2-40B4-BE49-F238E27FC236}">
                <a16:creationId xmlns:a16="http://schemas.microsoft.com/office/drawing/2014/main" id="{BACBD0D4-A997-4610-B27D-7CD17DE5DA1A}"/>
              </a:ext>
            </a:extLst>
          </p:cNvPr>
          <p:cNvPicPr>
            <a:picLocks noChangeAspect="1"/>
          </p:cNvPicPr>
          <p:nvPr/>
        </p:nvPicPr>
        <p:blipFill>
          <a:blip r:embed="rId2"/>
          <a:stretch>
            <a:fillRect/>
          </a:stretch>
        </p:blipFill>
        <p:spPr>
          <a:xfrm>
            <a:off x="6196863" y="2599008"/>
            <a:ext cx="2900363" cy="2804571"/>
          </a:xfrm>
          <a:prstGeom prst="rect">
            <a:avLst/>
          </a:prstGeom>
        </p:spPr>
      </p:pic>
      <p:pic>
        <p:nvPicPr>
          <p:cNvPr id="5" name="Afbeelding 4">
            <a:extLst>
              <a:ext uri="{FF2B5EF4-FFF2-40B4-BE49-F238E27FC236}">
                <a16:creationId xmlns:a16="http://schemas.microsoft.com/office/drawing/2014/main" id="{2B643D27-D318-4E9B-B40A-166DC6E6F11A}"/>
              </a:ext>
            </a:extLst>
          </p:cNvPr>
          <p:cNvPicPr>
            <a:picLocks noChangeAspect="1"/>
          </p:cNvPicPr>
          <p:nvPr/>
        </p:nvPicPr>
        <p:blipFill>
          <a:blip r:embed="rId3"/>
          <a:stretch>
            <a:fillRect/>
          </a:stretch>
        </p:blipFill>
        <p:spPr>
          <a:xfrm>
            <a:off x="4578850" y="2316632"/>
            <a:ext cx="1323975" cy="2771775"/>
          </a:xfrm>
          <a:prstGeom prst="rect">
            <a:avLst/>
          </a:prstGeom>
        </p:spPr>
      </p:pic>
      <p:pic>
        <p:nvPicPr>
          <p:cNvPr id="6" name="Afbeelding 5">
            <a:extLst>
              <a:ext uri="{FF2B5EF4-FFF2-40B4-BE49-F238E27FC236}">
                <a16:creationId xmlns:a16="http://schemas.microsoft.com/office/drawing/2014/main" id="{4ACD2A72-5DA3-4DC9-83B8-37A28E93430F}"/>
              </a:ext>
            </a:extLst>
          </p:cNvPr>
          <p:cNvPicPr>
            <a:picLocks noChangeAspect="1"/>
          </p:cNvPicPr>
          <p:nvPr/>
        </p:nvPicPr>
        <p:blipFill>
          <a:blip r:embed="rId4"/>
          <a:stretch>
            <a:fillRect/>
          </a:stretch>
        </p:blipFill>
        <p:spPr>
          <a:xfrm>
            <a:off x="9526790" y="2048669"/>
            <a:ext cx="2286000" cy="2857500"/>
          </a:xfrm>
          <a:prstGeom prst="rect">
            <a:avLst/>
          </a:prstGeom>
        </p:spPr>
      </p:pic>
      <p:pic>
        <p:nvPicPr>
          <p:cNvPr id="7" name="Afbeelding 6">
            <a:extLst>
              <a:ext uri="{FF2B5EF4-FFF2-40B4-BE49-F238E27FC236}">
                <a16:creationId xmlns:a16="http://schemas.microsoft.com/office/drawing/2014/main" id="{B1A18150-21A4-47ED-B177-665AC7387E60}"/>
              </a:ext>
            </a:extLst>
          </p:cNvPr>
          <p:cNvPicPr>
            <a:picLocks noChangeAspect="1"/>
          </p:cNvPicPr>
          <p:nvPr/>
        </p:nvPicPr>
        <p:blipFill>
          <a:blip r:embed="rId5"/>
          <a:stretch>
            <a:fillRect/>
          </a:stretch>
        </p:blipFill>
        <p:spPr>
          <a:xfrm>
            <a:off x="4545059" y="4923852"/>
            <a:ext cx="1744118" cy="1744118"/>
          </a:xfrm>
          <a:prstGeom prst="rect">
            <a:avLst/>
          </a:prstGeom>
        </p:spPr>
      </p:pic>
      <p:pic>
        <p:nvPicPr>
          <p:cNvPr id="8" name="Afbeelding 7">
            <a:extLst>
              <a:ext uri="{FF2B5EF4-FFF2-40B4-BE49-F238E27FC236}">
                <a16:creationId xmlns:a16="http://schemas.microsoft.com/office/drawing/2014/main" id="{7767154E-9D8B-4D60-910F-EC0332E2C955}"/>
              </a:ext>
            </a:extLst>
          </p:cNvPr>
          <p:cNvPicPr>
            <a:picLocks noChangeAspect="1"/>
          </p:cNvPicPr>
          <p:nvPr/>
        </p:nvPicPr>
        <p:blipFill>
          <a:blip r:embed="rId6"/>
          <a:stretch>
            <a:fillRect/>
          </a:stretch>
        </p:blipFill>
        <p:spPr>
          <a:xfrm>
            <a:off x="8957349" y="4692650"/>
            <a:ext cx="2533650" cy="1800225"/>
          </a:xfrm>
          <a:prstGeom prst="rect">
            <a:avLst/>
          </a:prstGeom>
        </p:spPr>
      </p:pic>
      <p:pic>
        <p:nvPicPr>
          <p:cNvPr id="9" name="Afbeelding 8">
            <a:extLst>
              <a:ext uri="{FF2B5EF4-FFF2-40B4-BE49-F238E27FC236}">
                <a16:creationId xmlns:a16="http://schemas.microsoft.com/office/drawing/2014/main" id="{A5913659-0629-4370-8E62-8578D8572DA9}"/>
              </a:ext>
            </a:extLst>
          </p:cNvPr>
          <p:cNvPicPr>
            <a:picLocks noChangeAspect="1"/>
          </p:cNvPicPr>
          <p:nvPr/>
        </p:nvPicPr>
        <p:blipFill>
          <a:blip r:embed="rId7"/>
          <a:stretch>
            <a:fillRect/>
          </a:stretch>
        </p:blipFill>
        <p:spPr>
          <a:xfrm>
            <a:off x="4816357" y="512661"/>
            <a:ext cx="2466975" cy="1847850"/>
          </a:xfrm>
          <a:prstGeom prst="rect">
            <a:avLst/>
          </a:prstGeom>
        </p:spPr>
      </p:pic>
      <p:pic>
        <p:nvPicPr>
          <p:cNvPr id="10" name="Afbeelding 9">
            <a:extLst>
              <a:ext uri="{FF2B5EF4-FFF2-40B4-BE49-F238E27FC236}">
                <a16:creationId xmlns:a16="http://schemas.microsoft.com/office/drawing/2014/main" id="{25CF2558-C455-45C6-A85B-3543551F64A3}"/>
              </a:ext>
            </a:extLst>
          </p:cNvPr>
          <p:cNvPicPr>
            <a:picLocks noChangeAspect="1"/>
          </p:cNvPicPr>
          <p:nvPr/>
        </p:nvPicPr>
        <p:blipFill>
          <a:blip r:embed="rId8"/>
          <a:stretch>
            <a:fillRect/>
          </a:stretch>
        </p:blipFill>
        <p:spPr>
          <a:xfrm>
            <a:off x="8773836" y="572168"/>
            <a:ext cx="2466975" cy="1847850"/>
          </a:xfrm>
          <a:prstGeom prst="rect">
            <a:avLst/>
          </a:prstGeom>
        </p:spPr>
      </p:pic>
    </p:spTree>
    <p:extLst>
      <p:ext uri="{BB962C8B-B14F-4D97-AF65-F5344CB8AC3E}">
        <p14:creationId xmlns:p14="http://schemas.microsoft.com/office/powerpoint/2010/main" val="338510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0C2947-B678-4B8B-9BF2-FF556E0F7427}"/>
              </a:ext>
            </a:extLst>
          </p:cNvPr>
          <p:cNvSpPr>
            <a:spLocks noGrp="1"/>
          </p:cNvSpPr>
          <p:nvPr>
            <p:ph type="title"/>
          </p:nvPr>
        </p:nvSpPr>
        <p:spPr>
          <a:xfrm>
            <a:off x="1049911" y="1605077"/>
            <a:ext cx="3058621" cy="1457002"/>
          </a:xfrm>
        </p:spPr>
        <p:txBody>
          <a:bodyPr vert="horz" lIns="91440" tIns="45720" rIns="91440" bIns="45720" rtlCol="0" anchor="b">
            <a:normAutofit/>
          </a:bodyPr>
          <a:lstStyle/>
          <a:p>
            <a:r>
              <a:rPr lang="en-US" sz="3200" kern="1200" dirty="0" err="1">
                <a:solidFill>
                  <a:srgbClr val="002060"/>
                </a:solidFill>
                <a:latin typeface="+mn-lt"/>
                <a:ea typeface="+mj-ea"/>
                <a:cs typeface="+mj-cs"/>
              </a:rPr>
              <a:t>oogspoelen</a:t>
            </a:r>
            <a:endParaRPr lang="en-US" sz="3200" kern="1200" dirty="0">
              <a:solidFill>
                <a:srgbClr val="002060"/>
              </a:solidFill>
              <a:latin typeface="+mn-lt"/>
              <a:ea typeface="+mj-ea"/>
              <a:cs typeface="+mj-cs"/>
            </a:endParaRPr>
          </a:p>
        </p:txBody>
      </p:sp>
      <p:grpSp>
        <p:nvGrpSpPr>
          <p:cNvPr id="13" name="Group 12">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4"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5" name="Rechthoek 4">
            <a:extLst>
              <a:ext uri="{FF2B5EF4-FFF2-40B4-BE49-F238E27FC236}">
                <a16:creationId xmlns:a16="http://schemas.microsoft.com/office/drawing/2014/main" id="{B9970D01-4CEF-4454-9FC2-FA06927C2311}"/>
              </a:ext>
            </a:extLst>
          </p:cNvPr>
          <p:cNvSpPr/>
          <p:nvPr/>
        </p:nvSpPr>
        <p:spPr>
          <a:xfrm>
            <a:off x="1000450" y="3067026"/>
            <a:ext cx="3058623" cy="3272324"/>
          </a:xfrm>
          <a:prstGeom prst="rect">
            <a:avLst/>
          </a:prstGeom>
        </p:spPr>
        <p:txBody>
          <a:bodyPr vert="horz" lIns="91440" tIns="45720" rIns="91440" bIns="45720" rtlCol="0" anchor="t">
            <a:normAutofit/>
          </a:bodyPr>
          <a:lstStyle/>
          <a:p>
            <a:pPr>
              <a:lnSpc>
                <a:spcPct val="90000"/>
              </a:lnSpc>
              <a:spcAft>
                <a:spcPts val="600"/>
              </a:spcAft>
            </a:pPr>
            <a:r>
              <a:rPr lang="en-US" sz="2000" dirty="0"/>
              <a:t>Het </a:t>
            </a:r>
            <a:r>
              <a:rPr lang="en-US" sz="2000" dirty="0" err="1"/>
              <a:t>beste</a:t>
            </a:r>
            <a:r>
              <a:rPr lang="en-US" sz="2000" dirty="0"/>
              <a:t> </a:t>
            </a:r>
            <a:r>
              <a:rPr lang="en-US" sz="2000" dirty="0" err="1"/>
              <a:t>werkt</a:t>
            </a:r>
            <a:r>
              <a:rPr lang="en-US" sz="2000" dirty="0"/>
              <a:t> </a:t>
            </a:r>
            <a:r>
              <a:rPr lang="en-US" sz="2000" dirty="0" err="1"/>
              <a:t>een</a:t>
            </a:r>
            <a:r>
              <a:rPr lang="en-US" sz="2000" dirty="0"/>
              <a:t> </a:t>
            </a:r>
            <a:r>
              <a:rPr lang="en-US" sz="2000" dirty="0" err="1"/>
              <a:t>speciale</a:t>
            </a:r>
            <a:r>
              <a:rPr lang="en-US" sz="2000" dirty="0"/>
              <a:t> </a:t>
            </a:r>
            <a:r>
              <a:rPr lang="en-US" sz="2000" dirty="0" err="1"/>
              <a:t>oogdouche</a:t>
            </a:r>
            <a:r>
              <a:rPr lang="en-US" sz="2000" dirty="0"/>
              <a:t> of </a:t>
            </a:r>
            <a:r>
              <a:rPr lang="en-US" sz="2000" dirty="0" err="1"/>
              <a:t>oogspoeling</a:t>
            </a:r>
            <a:r>
              <a:rPr lang="en-US" sz="2000" dirty="0"/>
              <a:t>. </a:t>
            </a:r>
            <a:r>
              <a:rPr lang="en-US" sz="2000" dirty="0" err="1"/>
              <a:t>Dit</a:t>
            </a:r>
            <a:r>
              <a:rPr lang="en-US" sz="2000" dirty="0"/>
              <a:t> is </a:t>
            </a:r>
            <a:r>
              <a:rPr lang="en-US" sz="2000" dirty="0" err="1"/>
              <a:t>een</a:t>
            </a:r>
            <a:r>
              <a:rPr lang="en-US" sz="2000" dirty="0"/>
              <a:t> </a:t>
            </a:r>
            <a:r>
              <a:rPr lang="en-US" sz="2000" dirty="0" err="1"/>
              <a:t>spoelfles</a:t>
            </a:r>
            <a:r>
              <a:rPr lang="en-US" sz="2000" dirty="0"/>
              <a:t> </a:t>
            </a:r>
            <a:r>
              <a:rPr lang="en-US" sz="2000" dirty="0" err="1"/>
              <a:t>welke</a:t>
            </a:r>
            <a:r>
              <a:rPr lang="en-US" sz="2000" dirty="0"/>
              <a:t> op het </a:t>
            </a:r>
            <a:r>
              <a:rPr lang="en-US" sz="2000" dirty="0" err="1"/>
              <a:t>oog</a:t>
            </a:r>
            <a:r>
              <a:rPr lang="en-US" sz="2000" dirty="0"/>
              <a:t> </a:t>
            </a:r>
            <a:r>
              <a:rPr lang="en-US" sz="2000" dirty="0" err="1"/>
              <a:t>gezet</a:t>
            </a:r>
            <a:r>
              <a:rPr lang="en-US" sz="2000" dirty="0"/>
              <a:t> </a:t>
            </a:r>
            <a:r>
              <a:rPr lang="en-US" sz="2000" dirty="0" err="1"/>
              <a:t>kan</a:t>
            </a:r>
            <a:r>
              <a:rPr lang="en-US" sz="2000" dirty="0"/>
              <a:t> </a:t>
            </a:r>
            <a:r>
              <a:rPr lang="en-US" sz="2000" dirty="0" err="1"/>
              <a:t>worden</a:t>
            </a:r>
            <a:r>
              <a:rPr lang="en-US" sz="2000" dirty="0"/>
              <a:t>. Door </a:t>
            </a:r>
            <a:r>
              <a:rPr lang="en-US" sz="2000" dirty="0" err="1"/>
              <a:t>erin</a:t>
            </a:r>
            <a:r>
              <a:rPr lang="en-US" sz="2000" dirty="0"/>
              <a:t> </a:t>
            </a:r>
            <a:r>
              <a:rPr lang="en-US" sz="2000" dirty="0" err="1"/>
              <a:t>te</a:t>
            </a:r>
            <a:r>
              <a:rPr lang="en-US" sz="2000" dirty="0"/>
              <a:t> </a:t>
            </a:r>
            <a:r>
              <a:rPr lang="en-US" sz="2000" dirty="0" err="1"/>
              <a:t>knijpen</a:t>
            </a:r>
            <a:r>
              <a:rPr lang="en-US" sz="2000" dirty="0"/>
              <a:t> </a:t>
            </a:r>
            <a:r>
              <a:rPr lang="en-US" sz="2000" dirty="0" err="1"/>
              <a:t>wordt</a:t>
            </a:r>
            <a:r>
              <a:rPr lang="en-US" sz="2000" dirty="0"/>
              <a:t> het </a:t>
            </a:r>
            <a:r>
              <a:rPr lang="en-US" sz="2000" dirty="0" err="1"/>
              <a:t>oog</a:t>
            </a:r>
            <a:r>
              <a:rPr lang="en-US" sz="2000" dirty="0"/>
              <a:t> </a:t>
            </a:r>
            <a:r>
              <a:rPr lang="en-US" sz="2000" dirty="0" err="1"/>
              <a:t>gespoeld</a:t>
            </a:r>
            <a:r>
              <a:rPr lang="en-US" sz="2000" dirty="0"/>
              <a:t> met </a:t>
            </a:r>
            <a:r>
              <a:rPr lang="en-US" sz="2000" dirty="0" err="1"/>
              <a:t>vloeistof</a:t>
            </a:r>
            <a:r>
              <a:rPr lang="en-US" sz="2000" dirty="0"/>
              <a:t> die het </a:t>
            </a:r>
            <a:r>
              <a:rPr lang="en-US" sz="2000" dirty="0" err="1"/>
              <a:t>oog</a:t>
            </a:r>
            <a:r>
              <a:rPr lang="en-US" sz="2000" dirty="0"/>
              <a:t> </a:t>
            </a:r>
            <a:r>
              <a:rPr lang="en-US" sz="2000" dirty="0" err="1"/>
              <a:t>desinfecteert</a:t>
            </a:r>
            <a:r>
              <a:rPr lang="en-US" sz="2000" dirty="0"/>
              <a:t> </a:t>
            </a:r>
            <a:r>
              <a:rPr lang="en-US" sz="2000" dirty="0" err="1"/>
              <a:t>en</a:t>
            </a:r>
            <a:r>
              <a:rPr lang="en-US" sz="2000" dirty="0"/>
              <a:t> de PH </a:t>
            </a:r>
            <a:r>
              <a:rPr lang="en-US" sz="2000" dirty="0" err="1"/>
              <a:t>neutraliseert</a:t>
            </a:r>
            <a:r>
              <a:rPr lang="en-US" sz="2000" dirty="0"/>
              <a:t>. De </a:t>
            </a:r>
            <a:r>
              <a:rPr lang="en-US" sz="2000" dirty="0" err="1"/>
              <a:t>oogdouche</a:t>
            </a:r>
            <a:endParaRPr lang="en-US" sz="2000" dirty="0"/>
          </a:p>
        </p:txBody>
      </p:sp>
      <p:pic>
        <p:nvPicPr>
          <p:cNvPr id="4" name="Tijdelijke aanduiding voor inhoud 3">
            <a:extLst>
              <a:ext uri="{FF2B5EF4-FFF2-40B4-BE49-F238E27FC236}">
                <a16:creationId xmlns:a16="http://schemas.microsoft.com/office/drawing/2014/main" id="{59BF3B95-6E35-4D2E-969A-74C136E59DDE}"/>
              </a:ext>
            </a:extLst>
          </p:cNvPr>
          <p:cNvPicPr>
            <a:picLocks noGrp="1" noChangeAspect="1"/>
          </p:cNvPicPr>
          <p:nvPr>
            <p:ph idx="1"/>
          </p:nvPr>
        </p:nvPicPr>
        <p:blipFill rotWithShape="1">
          <a:blip r:embed="rId2"/>
          <a:srcRect t="4042" r="1" b="21323"/>
          <a:stretch/>
        </p:blipFill>
        <p:spPr>
          <a:xfrm>
            <a:off x="4636963" y="10"/>
            <a:ext cx="7555037" cy="3383270"/>
          </a:xfrm>
          <a:prstGeom prst="rect">
            <a:avLst/>
          </a:prstGeom>
        </p:spPr>
      </p:pic>
      <p:pic>
        <p:nvPicPr>
          <p:cNvPr id="6" name="Afbeelding 5">
            <a:extLst>
              <a:ext uri="{FF2B5EF4-FFF2-40B4-BE49-F238E27FC236}">
                <a16:creationId xmlns:a16="http://schemas.microsoft.com/office/drawing/2014/main" id="{2420EBEE-6264-44FF-A932-7C867FE91B1B}"/>
              </a:ext>
            </a:extLst>
          </p:cNvPr>
          <p:cNvPicPr>
            <a:picLocks noChangeAspect="1"/>
          </p:cNvPicPr>
          <p:nvPr/>
        </p:nvPicPr>
        <p:blipFill rotWithShape="1">
          <a:blip r:embed="rId3"/>
          <a:srcRect t="4835" r="-2" b="15174"/>
          <a:stretch/>
        </p:blipFill>
        <p:spPr>
          <a:xfrm>
            <a:off x="4639056" y="3474720"/>
            <a:ext cx="7552944" cy="3383280"/>
          </a:xfrm>
          <a:prstGeom prst="rect">
            <a:avLst/>
          </a:prstGeom>
        </p:spPr>
      </p:pic>
    </p:spTree>
    <p:extLst>
      <p:ext uri="{BB962C8B-B14F-4D97-AF65-F5344CB8AC3E}">
        <p14:creationId xmlns:p14="http://schemas.microsoft.com/office/powerpoint/2010/main" val="378536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B253E14-9E17-4199-A635-393F17DEE4A5}"/>
              </a:ext>
            </a:extLst>
          </p:cNvPr>
          <p:cNvPicPr>
            <a:picLocks noChangeAspect="1"/>
          </p:cNvPicPr>
          <p:nvPr/>
        </p:nvPicPr>
        <p:blipFill rotWithShape="1">
          <a:blip r:embed="rId2"/>
          <a:srcRect t="25145" b="3653"/>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06C2D561-8F42-4DD2-A59B-05D4A7418EB3}"/>
              </a:ext>
            </a:extLst>
          </p:cNvPr>
          <p:cNvSpPr>
            <a:spLocks noGrp="1"/>
          </p:cNvSpPr>
          <p:nvPr>
            <p:ph type="title"/>
          </p:nvPr>
        </p:nvSpPr>
        <p:spPr>
          <a:xfrm>
            <a:off x="709448" y="1913950"/>
            <a:ext cx="4204137" cy="1342754"/>
          </a:xfrm>
        </p:spPr>
        <p:txBody>
          <a:bodyPr>
            <a:normAutofit/>
          </a:bodyPr>
          <a:lstStyle/>
          <a:p>
            <a:pPr algn="ctr"/>
            <a:r>
              <a:rPr lang="nl-NL" sz="3200" dirty="0">
                <a:latin typeface="+mn-lt"/>
              </a:rPr>
              <a:t>Links</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E2C0105-A8EF-40FC-AD90-9F613E30C587}"/>
              </a:ext>
            </a:extLst>
          </p:cNvPr>
          <p:cNvSpPr>
            <a:spLocks noGrp="1"/>
          </p:cNvSpPr>
          <p:nvPr>
            <p:ph idx="1"/>
          </p:nvPr>
        </p:nvSpPr>
        <p:spPr>
          <a:xfrm>
            <a:off x="525516" y="3417573"/>
            <a:ext cx="4593021" cy="2619839"/>
          </a:xfrm>
        </p:spPr>
        <p:txBody>
          <a:bodyPr anchor="ctr">
            <a:normAutofit/>
          </a:bodyPr>
          <a:lstStyle/>
          <a:p>
            <a:r>
              <a:rPr lang="nl-NL" sz="1800" dirty="0">
                <a:hlinkClick r:id="rId3"/>
              </a:rPr>
              <a:t>https://www.oogartsen.nl/oogartsen/het_oog/ongevallen_oogletsels_trauma/</a:t>
            </a:r>
            <a:endParaRPr lang="nl-NL" sz="1800" dirty="0"/>
          </a:p>
          <a:p>
            <a:r>
              <a:rPr lang="nl-NL" sz="1800" dirty="0">
                <a:hlinkClick r:id="rId4"/>
              </a:rPr>
              <a:t>https://contactlenscontrole.nl/de-7-meest-voorkomende-oogletsels/</a:t>
            </a:r>
            <a:endParaRPr lang="nl-NL" sz="1800" dirty="0"/>
          </a:p>
          <a:p>
            <a:pPr marL="0" indent="0">
              <a:buNone/>
            </a:pPr>
            <a:endParaRPr lang="nl-NL" sz="1800" dirty="0"/>
          </a:p>
        </p:txBody>
      </p:sp>
    </p:spTree>
    <p:extLst>
      <p:ext uri="{BB962C8B-B14F-4D97-AF65-F5344CB8AC3E}">
        <p14:creationId xmlns:p14="http://schemas.microsoft.com/office/powerpoint/2010/main" val="405288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632CA2-BB93-4E7D-B176-DC3F6DF4743F}"/>
              </a:ext>
            </a:extLst>
          </p:cNvPr>
          <p:cNvSpPr>
            <a:spLocks noGrp="1"/>
          </p:cNvSpPr>
          <p:nvPr>
            <p:ph type="title"/>
          </p:nvPr>
        </p:nvSpPr>
        <p:spPr>
          <a:xfrm>
            <a:off x="745732" y="324028"/>
            <a:ext cx="10608068" cy="1325563"/>
          </a:xfrm>
        </p:spPr>
        <p:txBody>
          <a:bodyPr>
            <a:normAutofit/>
          </a:bodyPr>
          <a:lstStyle/>
          <a:p>
            <a:r>
              <a:rPr lang="nl-NL" sz="3200" dirty="0">
                <a:solidFill>
                  <a:srgbClr val="002060"/>
                </a:solidFill>
                <a:latin typeface="+mn-lt"/>
              </a:rPr>
              <a:t>Indeling oogletsels </a:t>
            </a:r>
            <a:br>
              <a:rPr lang="nl-NL" sz="3200" dirty="0">
                <a:solidFill>
                  <a:srgbClr val="002060"/>
                </a:solidFill>
                <a:latin typeface="+mn-lt"/>
              </a:rPr>
            </a:br>
            <a:endParaRPr lang="nl-NL" sz="3200" dirty="0">
              <a:solidFill>
                <a:srgbClr val="002060"/>
              </a:solidFill>
              <a:latin typeface="+mn-lt"/>
            </a:endParaRPr>
          </a:p>
        </p:txBody>
      </p:sp>
      <p:sp>
        <p:nvSpPr>
          <p:cNvPr id="3" name="Tijdelijke aanduiding voor inhoud 2">
            <a:extLst>
              <a:ext uri="{FF2B5EF4-FFF2-40B4-BE49-F238E27FC236}">
                <a16:creationId xmlns:a16="http://schemas.microsoft.com/office/drawing/2014/main" id="{02CB0A9C-46FF-4CC8-ABD7-7D2F03EF5C9D}"/>
              </a:ext>
            </a:extLst>
          </p:cNvPr>
          <p:cNvSpPr>
            <a:spLocks noGrp="1"/>
          </p:cNvSpPr>
          <p:nvPr>
            <p:ph idx="1"/>
          </p:nvPr>
        </p:nvSpPr>
        <p:spPr>
          <a:xfrm>
            <a:off x="745732" y="1376737"/>
            <a:ext cx="10515600" cy="5373384"/>
          </a:xfrm>
        </p:spPr>
        <p:txBody>
          <a:bodyPr>
            <a:normAutofit/>
          </a:bodyPr>
          <a:lstStyle/>
          <a:p>
            <a:pPr marL="0" indent="0">
              <a:buNone/>
            </a:pPr>
            <a:r>
              <a:rPr lang="nl-NL" sz="2400" b="1" dirty="0"/>
              <a:t>Niet-perforerend (stomp) oogletsel: door een stomp trauma</a:t>
            </a:r>
          </a:p>
          <a:p>
            <a:pPr marL="514350" indent="-514350">
              <a:buFont typeface="+mj-lt"/>
              <a:buAutoNum type="arabicPeriod"/>
            </a:pPr>
            <a:r>
              <a:rPr lang="nl-NL" sz="2400" dirty="0"/>
              <a:t>Oppervlakkige verwonding van het hoornvlies: cornea erosie, vuiltje in oog </a:t>
            </a:r>
          </a:p>
          <a:p>
            <a:pPr marL="514350" indent="-514350">
              <a:buFont typeface="+mj-lt"/>
              <a:buAutoNum type="arabicPeriod"/>
            </a:pPr>
            <a:r>
              <a:rPr lang="nl-NL" sz="2400" dirty="0"/>
              <a:t>Oogletsel door een stomp trauma (stomp geweld) van bijv. het hoornvlies, slijmvlies, lens, iris, netvlies en oogkas</a:t>
            </a:r>
          </a:p>
          <a:p>
            <a:pPr marL="514350" indent="-514350">
              <a:buFont typeface="+mj-lt"/>
              <a:buAutoNum type="arabicPeriod"/>
            </a:pPr>
            <a:r>
              <a:rPr lang="nl-NL" sz="2400" dirty="0"/>
              <a:t>Chemisch letsel (</a:t>
            </a:r>
            <a:r>
              <a:rPr lang="nl-NL" sz="2400" dirty="0" err="1"/>
              <a:t>etsing</a:t>
            </a:r>
            <a:r>
              <a:rPr lang="nl-NL" sz="2400" dirty="0"/>
              <a:t>), thermisch letsel (verbranding)</a:t>
            </a:r>
          </a:p>
          <a:p>
            <a:pPr marL="514350" indent="-514350">
              <a:buFont typeface="+mj-lt"/>
              <a:buAutoNum type="arabicPeriod"/>
            </a:pPr>
            <a:r>
              <a:rPr lang="nl-NL" sz="2400" dirty="0"/>
              <a:t>Stralingsletsel (lasogen)</a:t>
            </a:r>
          </a:p>
          <a:p>
            <a:pPr marL="514350" indent="-514350">
              <a:buFont typeface="+mj-lt"/>
              <a:buAutoNum type="arabicPeriod"/>
            </a:pPr>
            <a:r>
              <a:rPr lang="nl-NL" sz="2400" dirty="0"/>
              <a:t>Laserpen / laserlicht</a:t>
            </a:r>
          </a:p>
          <a:p>
            <a:pPr marL="514350" indent="-514350">
              <a:buFont typeface="+mj-lt"/>
              <a:buAutoNum type="arabicPeriod"/>
            </a:pPr>
            <a:r>
              <a:rPr lang="nl-NL" sz="2400" dirty="0"/>
              <a:t>Vuurwerk letsel</a:t>
            </a:r>
          </a:p>
          <a:p>
            <a:pPr marL="0" indent="0">
              <a:buNone/>
            </a:pPr>
            <a:endParaRPr lang="nl-NL" sz="2400" b="1" dirty="0"/>
          </a:p>
          <a:p>
            <a:pPr marL="0" indent="0">
              <a:buNone/>
            </a:pPr>
            <a:r>
              <a:rPr lang="nl-NL" sz="2400" b="1" dirty="0"/>
              <a:t>Perforerend oogletsel (door een scherp voorwerp). </a:t>
            </a:r>
          </a:p>
          <a:p>
            <a:pPr marL="0" indent="0">
              <a:buNone/>
            </a:pPr>
            <a:r>
              <a:rPr lang="nl-NL" sz="2400" dirty="0"/>
              <a:t>7.    Perforerend oogletsel</a:t>
            </a:r>
          </a:p>
          <a:p>
            <a:pPr marL="514350" indent="-514350">
              <a:buFont typeface="+mj-lt"/>
              <a:buAutoNum type="arabicPeriod"/>
            </a:pPr>
            <a:endParaRPr lang="nl-NL" dirty="0"/>
          </a:p>
          <a:p>
            <a:pPr marL="514350" indent="-514350">
              <a:buFont typeface="+mj-lt"/>
              <a:buAutoNum type="arabicPeriod"/>
            </a:pPr>
            <a:endParaRPr lang="nl-NL" dirty="0"/>
          </a:p>
        </p:txBody>
      </p:sp>
    </p:spTree>
    <p:extLst>
      <p:ext uri="{BB962C8B-B14F-4D97-AF65-F5344CB8AC3E}">
        <p14:creationId xmlns:p14="http://schemas.microsoft.com/office/powerpoint/2010/main" val="404773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6F64F-0D70-466B-A9B7-0C45AD1AA198}"/>
              </a:ext>
            </a:extLst>
          </p:cNvPr>
          <p:cNvSpPr>
            <a:spLocks noGrp="1"/>
          </p:cNvSpPr>
          <p:nvPr>
            <p:ph type="title"/>
          </p:nvPr>
        </p:nvSpPr>
        <p:spPr>
          <a:xfrm>
            <a:off x="719190" y="1076325"/>
            <a:ext cx="11472810" cy="1060700"/>
          </a:xfrm>
        </p:spPr>
        <p:txBody>
          <a:bodyPr>
            <a:normAutofit fontScale="90000"/>
          </a:bodyPr>
          <a:lstStyle/>
          <a:p>
            <a:r>
              <a:rPr lang="nl-NL" sz="3600" dirty="0">
                <a:solidFill>
                  <a:srgbClr val="002060"/>
                </a:solidFill>
                <a:latin typeface="+mn-lt"/>
              </a:rPr>
              <a:t>1. Oppervlakkige verwonding van het hoornvlies: cornea erosie,</a:t>
            </a:r>
            <a:br>
              <a:rPr lang="nl-NL" sz="3600" dirty="0">
                <a:solidFill>
                  <a:srgbClr val="002060"/>
                </a:solidFill>
                <a:latin typeface="+mn-lt"/>
              </a:rPr>
            </a:br>
            <a:r>
              <a:rPr lang="nl-NL" sz="3600" dirty="0">
                <a:solidFill>
                  <a:srgbClr val="002060"/>
                </a:solidFill>
                <a:latin typeface="+mn-lt"/>
              </a:rPr>
              <a:t>vuiltje in oog </a:t>
            </a:r>
            <a:br>
              <a:rPr lang="nl-NL" sz="4000" dirty="0">
                <a:solidFill>
                  <a:srgbClr val="002060"/>
                </a:solidFill>
                <a:latin typeface="+mn-lt"/>
              </a:rPr>
            </a:br>
            <a:endParaRPr lang="nl-NL" sz="4000" dirty="0">
              <a:solidFill>
                <a:srgbClr val="002060"/>
              </a:solidFill>
              <a:latin typeface="+mn-lt"/>
            </a:endParaRPr>
          </a:p>
        </p:txBody>
      </p:sp>
      <p:sp>
        <p:nvSpPr>
          <p:cNvPr id="3" name="Tijdelijke aanduiding voor inhoud 2">
            <a:extLst>
              <a:ext uri="{FF2B5EF4-FFF2-40B4-BE49-F238E27FC236}">
                <a16:creationId xmlns:a16="http://schemas.microsoft.com/office/drawing/2014/main" id="{1BE91A40-B72C-4C28-8D42-CDA86FBFA976}"/>
              </a:ext>
            </a:extLst>
          </p:cNvPr>
          <p:cNvSpPr>
            <a:spLocks noGrp="1"/>
          </p:cNvSpPr>
          <p:nvPr>
            <p:ph idx="1"/>
          </p:nvPr>
        </p:nvSpPr>
        <p:spPr>
          <a:xfrm>
            <a:off x="719191" y="1690688"/>
            <a:ext cx="11116637" cy="4710112"/>
          </a:xfrm>
        </p:spPr>
        <p:txBody>
          <a:bodyPr>
            <a:normAutofit/>
          </a:bodyPr>
          <a:lstStyle/>
          <a:p>
            <a:pPr marL="0" indent="0">
              <a:buNone/>
            </a:pPr>
            <a:endParaRPr lang="nl-NL" b="1" dirty="0"/>
          </a:p>
          <a:p>
            <a:pPr marL="0" indent="0">
              <a:buNone/>
            </a:pPr>
            <a:r>
              <a:rPr lang="nl-NL" sz="2400" b="1" dirty="0"/>
              <a:t>Oorzaak: </a:t>
            </a:r>
            <a:r>
              <a:rPr lang="nl-NL" sz="2400" dirty="0"/>
              <a:t>b.v. roestdeeltjes in het oog</a:t>
            </a:r>
          </a:p>
          <a:p>
            <a:pPr marL="0" indent="0">
              <a:buNone/>
            </a:pPr>
            <a:r>
              <a:rPr lang="nl-NL" sz="2400" b="1" dirty="0"/>
              <a:t>Symptomen:</a:t>
            </a:r>
            <a:r>
              <a:rPr lang="nl-NL" sz="2400" dirty="0"/>
              <a:t> gevoel dat er iets in het oog zit, pijn aan het oog, tranen</a:t>
            </a:r>
          </a:p>
          <a:p>
            <a:pPr marL="0" indent="0">
              <a:buNone/>
            </a:pPr>
            <a:r>
              <a:rPr lang="nl-NL" sz="2400" dirty="0"/>
              <a:t>Lichtgevoeligheid, roodheid,  bloeddoorlopen oog</a:t>
            </a:r>
          </a:p>
          <a:p>
            <a:pPr marL="0" indent="0">
              <a:buNone/>
            </a:pPr>
            <a:r>
              <a:rPr lang="nl-NL" sz="2400" b="1" dirty="0"/>
              <a:t>Behandeling</a:t>
            </a:r>
            <a:r>
              <a:rPr lang="nl-NL" sz="2400" dirty="0"/>
              <a:t>: Verwijder nooit zelf een “voorwerp” dat het oog doorboort heeft of vast zit in het weefsel van het oog! Laat dit altijd door een oogarts doen!</a:t>
            </a:r>
          </a:p>
        </p:txBody>
      </p:sp>
      <p:pic>
        <p:nvPicPr>
          <p:cNvPr id="4" name="Afbeelding 3">
            <a:extLst>
              <a:ext uri="{FF2B5EF4-FFF2-40B4-BE49-F238E27FC236}">
                <a16:creationId xmlns:a16="http://schemas.microsoft.com/office/drawing/2014/main" id="{E9637F4E-A417-48FE-976C-6CBA93ADDC8E}"/>
              </a:ext>
            </a:extLst>
          </p:cNvPr>
          <p:cNvPicPr>
            <a:picLocks noChangeAspect="1"/>
          </p:cNvPicPr>
          <p:nvPr/>
        </p:nvPicPr>
        <p:blipFill>
          <a:blip r:embed="rId3"/>
          <a:stretch>
            <a:fillRect/>
          </a:stretch>
        </p:blipFill>
        <p:spPr>
          <a:xfrm>
            <a:off x="878491" y="4503476"/>
            <a:ext cx="3066188" cy="2044126"/>
          </a:xfrm>
          <a:prstGeom prst="rect">
            <a:avLst/>
          </a:prstGeom>
        </p:spPr>
      </p:pic>
    </p:spTree>
    <p:extLst>
      <p:ext uri="{BB962C8B-B14F-4D97-AF65-F5344CB8AC3E}">
        <p14:creationId xmlns:p14="http://schemas.microsoft.com/office/powerpoint/2010/main" val="401246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6F64F-0D70-466B-A9B7-0C45AD1AA198}"/>
              </a:ext>
            </a:extLst>
          </p:cNvPr>
          <p:cNvSpPr>
            <a:spLocks noGrp="1"/>
          </p:cNvSpPr>
          <p:nvPr>
            <p:ph type="title"/>
          </p:nvPr>
        </p:nvSpPr>
        <p:spPr>
          <a:xfrm>
            <a:off x="883578" y="365125"/>
            <a:ext cx="10470222" cy="1325563"/>
          </a:xfrm>
        </p:spPr>
        <p:txBody>
          <a:bodyPr>
            <a:normAutofit/>
          </a:bodyPr>
          <a:lstStyle/>
          <a:p>
            <a:r>
              <a:rPr lang="nl-NL" sz="3200" dirty="0">
                <a:solidFill>
                  <a:srgbClr val="002060"/>
                </a:solidFill>
                <a:latin typeface="+mn-lt"/>
              </a:rPr>
              <a:t>2. Stomp oogletsel</a:t>
            </a:r>
          </a:p>
        </p:txBody>
      </p:sp>
      <p:sp>
        <p:nvSpPr>
          <p:cNvPr id="3" name="Tijdelijke aanduiding voor inhoud 2">
            <a:extLst>
              <a:ext uri="{FF2B5EF4-FFF2-40B4-BE49-F238E27FC236}">
                <a16:creationId xmlns:a16="http://schemas.microsoft.com/office/drawing/2014/main" id="{1BE91A40-B72C-4C28-8D42-CDA86FBFA976}"/>
              </a:ext>
            </a:extLst>
          </p:cNvPr>
          <p:cNvSpPr>
            <a:spLocks noGrp="1"/>
          </p:cNvSpPr>
          <p:nvPr>
            <p:ph idx="1"/>
          </p:nvPr>
        </p:nvSpPr>
        <p:spPr>
          <a:xfrm>
            <a:off x="883578" y="1708062"/>
            <a:ext cx="10997629" cy="4351338"/>
          </a:xfrm>
        </p:spPr>
        <p:txBody>
          <a:bodyPr>
            <a:normAutofit/>
          </a:bodyPr>
          <a:lstStyle/>
          <a:p>
            <a:pPr marL="0" indent="0">
              <a:buNone/>
            </a:pPr>
            <a:r>
              <a:rPr lang="nl-NL" sz="2400" b="1" dirty="0"/>
              <a:t>Stomp trauma (stomp geweld) van bijv. het hoornvlies, slijmvlies, lens, iris, netvlies en oogkas</a:t>
            </a:r>
          </a:p>
          <a:p>
            <a:pPr marL="0" indent="0">
              <a:buNone/>
            </a:pPr>
            <a:r>
              <a:rPr lang="nl-NL" sz="2400" b="1" dirty="0"/>
              <a:t>Oorzaak:</a:t>
            </a:r>
            <a:r>
              <a:rPr lang="nl-NL" sz="2400" dirty="0"/>
              <a:t> “blauw oog”  door b.v. klap op het oog, een bal op het oog.</a:t>
            </a:r>
          </a:p>
          <a:p>
            <a:pPr marL="0" indent="0">
              <a:buNone/>
            </a:pPr>
            <a:r>
              <a:rPr lang="nl-NL" sz="2400" b="1" dirty="0"/>
              <a:t>Behandeling:</a:t>
            </a:r>
            <a:r>
              <a:rPr lang="nl-NL" sz="2400" dirty="0"/>
              <a:t> koeling door bijvoorbeeld een </a:t>
            </a:r>
            <a:r>
              <a:rPr lang="nl-NL" sz="2400" dirty="0" err="1"/>
              <a:t>ijspak</a:t>
            </a:r>
            <a:r>
              <a:rPr lang="nl-NL" sz="2400" dirty="0"/>
              <a:t>. Als een blauw oog pijn doet, er wazig zicht is of er is last van dubbelzien, neem dan onmiddellijk contact op met een oogzorgprofessional of spoedeisende hulp.</a:t>
            </a:r>
          </a:p>
        </p:txBody>
      </p:sp>
      <p:pic>
        <p:nvPicPr>
          <p:cNvPr id="4" name="Afbeelding 3">
            <a:extLst>
              <a:ext uri="{FF2B5EF4-FFF2-40B4-BE49-F238E27FC236}">
                <a16:creationId xmlns:a16="http://schemas.microsoft.com/office/drawing/2014/main" id="{A2887840-2C18-478C-960B-A4AAB86F989D}"/>
              </a:ext>
            </a:extLst>
          </p:cNvPr>
          <p:cNvPicPr>
            <a:picLocks noChangeAspect="1"/>
          </p:cNvPicPr>
          <p:nvPr/>
        </p:nvPicPr>
        <p:blipFill>
          <a:blip r:embed="rId3"/>
          <a:stretch>
            <a:fillRect/>
          </a:stretch>
        </p:blipFill>
        <p:spPr>
          <a:xfrm>
            <a:off x="7547664" y="4285195"/>
            <a:ext cx="3760758" cy="2207680"/>
          </a:xfrm>
          <a:prstGeom prst="rect">
            <a:avLst/>
          </a:prstGeom>
        </p:spPr>
      </p:pic>
      <p:pic>
        <p:nvPicPr>
          <p:cNvPr id="5" name="Afbeelding 4">
            <a:extLst>
              <a:ext uri="{FF2B5EF4-FFF2-40B4-BE49-F238E27FC236}">
                <a16:creationId xmlns:a16="http://schemas.microsoft.com/office/drawing/2014/main" id="{F3C7BBB6-7DC2-4D5E-BF81-476CE9B48C9B}"/>
              </a:ext>
            </a:extLst>
          </p:cNvPr>
          <p:cNvPicPr>
            <a:picLocks noChangeAspect="1"/>
          </p:cNvPicPr>
          <p:nvPr/>
        </p:nvPicPr>
        <p:blipFill>
          <a:blip r:embed="rId4"/>
          <a:stretch>
            <a:fillRect/>
          </a:stretch>
        </p:blipFill>
        <p:spPr>
          <a:xfrm>
            <a:off x="1042603" y="4285195"/>
            <a:ext cx="3942286" cy="2207680"/>
          </a:xfrm>
          <a:prstGeom prst="rect">
            <a:avLst/>
          </a:prstGeom>
        </p:spPr>
      </p:pic>
    </p:spTree>
    <p:extLst>
      <p:ext uri="{BB962C8B-B14F-4D97-AF65-F5344CB8AC3E}">
        <p14:creationId xmlns:p14="http://schemas.microsoft.com/office/powerpoint/2010/main" val="400659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6F64F-0D70-466B-A9B7-0C45AD1AA198}"/>
              </a:ext>
            </a:extLst>
          </p:cNvPr>
          <p:cNvSpPr>
            <a:spLocks noGrp="1"/>
          </p:cNvSpPr>
          <p:nvPr>
            <p:ph type="title"/>
          </p:nvPr>
        </p:nvSpPr>
        <p:spPr/>
        <p:txBody>
          <a:bodyPr>
            <a:normAutofit fontScale="90000"/>
          </a:bodyPr>
          <a:lstStyle/>
          <a:p>
            <a:br>
              <a:rPr lang="nl-NL" sz="3200" dirty="0">
                <a:solidFill>
                  <a:srgbClr val="002060"/>
                </a:solidFill>
                <a:latin typeface="+mn-lt"/>
              </a:rPr>
            </a:br>
            <a:r>
              <a:rPr lang="nl-NL" sz="3600" dirty="0">
                <a:solidFill>
                  <a:srgbClr val="002060"/>
                </a:solidFill>
                <a:latin typeface="+mn-lt"/>
              </a:rPr>
              <a:t>3. Chemisch letsel (</a:t>
            </a:r>
            <a:r>
              <a:rPr lang="nl-NL" sz="3600" dirty="0" err="1">
                <a:solidFill>
                  <a:srgbClr val="002060"/>
                </a:solidFill>
                <a:latin typeface="+mn-lt"/>
              </a:rPr>
              <a:t>etsing</a:t>
            </a:r>
            <a:r>
              <a:rPr lang="nl-NL" sz="3600" dirty="0">
                <a:solidFill>
                  <a:srgbClr val="002060"/>
                </a:solidFill>
                <a:latin typeface="+mn-lt"/>
              </a:rPr>
              <a:t>), thermisch letsel (verbranding)</a:t>
            </a:r>
            <a:br>
              <a:rPr lang="nl-NL" sz="3600" dirty="0">
                <a:solidFill>
                  <a:srgbClr val="002060"/>
                </a:solidFill>
                <a:latin typeface="+mn-lt"/>
              </a:rPr>
            </a:br>
            <a:endParaRPr lang="nl-NL" sz="3600" dirty="0">
              <a:solidFill>
                <a:srgbClr val="002060"/>
              </a:solidFill>
              <a:latin typeface="+mn-lt"/>
            </a:endParaRPr>
          </a:p>
        </p:txBody>
      </p:sp>
      <p:sp>
        <p:nvSpPr>
          <p:cNvPr id="3" name="Tijdelijke aanduiding voor inhoud 2">
            <a:extLst>
              <a:ext uri="{FF2B5EF4-FFF2-40B4-BE49-F238E27FC236}">
                <a16:creationId xmlns:a16="http://schemas.microsoft.com/office/drawing/2014/main" id="{1BE91A40-B72C-4C28-8D42-CDA86FBFA976}"/>
              </a:ext>
            </a:extLst>
          </p:cNvPr>
          <p:cNvSpPr>
            <a:spLocks noGrp="1"/>
          </p:cNvSpPr>
          <p:nvPr>
            <p:ph idx="1"/>
          </p:nvPr>
        </p:nvSpPr>
        <p:spPr>
          <a:xfrm>
            <a:off x="838200" y="1469204"/>
            <a:ext cx="10997628" cy="4676935"/>
          </a:xfrm>
        </p:spPr>
        <p:txBody>
          <a:bodyPr>
            <a:normAutofit/>
          </a:bodyPr>
          <a:lstStyle/>
          <a:p>
            <a:pPr marL="0" indent="0">
              <a:buNone/>
            </a:pPr>
            <a:r>
              <a:rPr lang="nl-NL" sz="2400" b="1" dirty="0"/>
              <a:t>Oorzaken: </a:t>
            </a:r>
            <a:r>
              <a:rPr lang="nl-NL" sz="2400" dirty="0"/>
              <a:t>De gevaarlijkste chemicaliën zijn alkaliën, zoals ovenreinigers, gootsteenontstoppers en meststoffen. Zuren zoals bleekmiddel en zwembadchemicaliën kunnen ook letsel veroorzaken, maar zijn minder schadelijk. Dampen van chemicaliën kunnen irritatie aan de ogen veroorzaken.</a:t>
            </a:r>
          </a:p>
          <a:p>
            <a:pPr marL="0" indent="0">
              <a:buNone/>
            </a:pPr>
            <a:r>
              <a:rPr lang="nl-NL" sz="2400" b="1" dirty="0"/>
              <a:t>Symptomen:</a:t>
            </a:r>
            <a:r>
              <a:rPr lang="nl-NL" sz="2400" dirty="0"/>
              <a:t> steken/prikken, branderig gevoel, roodheid, pijn, zwelling oogleden, wazig zicht</a:t>
            </a:r>
          </a:p>
          <a:p>
            <a:pPr marL="0" indent="0">
              <a:buNone/>
            </a:pPr>
            <a:r>
              <a:rPr lang="nl-NL" sz="2400" b="1" dirty="0"/>
              <a:t>Behandeling: </a:t>
            </a:r>
            <a:r>
              <a:rPr lang="nl-NL" sz="2400" dirty="0"/>
              <a:t>ga dan niet wrijven.  Spoelen met zoutoplossing. Doe dit bij voorkeur niet met kraanwater (niet steriel)</a:t>
            </a:r>
          </a:p>
        </p:txBody>
      </p:sp>
      <p:pic>
        <p:nvPicPr>
          <p:cNvPr id="4" name="Afbeelding 3">
            <a:extLst>
              <a:ext uri="{FF2B5EF4-FFF2-40B4-BE49-F238E27FC236}">
                <a16:creationId xmlns:a16="http://schemas.microsoft.com/office/drawing/2014/main" id="{6700F373-5BD2-4CA7-A870-7E833051C81E}"/>
              </a:ext>
            </a:extLst>
          </p:cNvPr>
          <p:cNvPicPr>
            <a:picLocks noChangeAspect="1"/>
          </p:cNvPicPr>
          <p:nvPr/>
        </p:nvPicPr>
        <p:blipFill>
          <a:blip r:embed="rId3"/>
          <a:stretch>
            <a:fillRect/>
          </a:stretch>
        </p:blipFill>
        <p:spPr>
          <a:xfrm>
            <a:off x="1026790" y="4839127"/>
            <a:ext cx="2486972" cy="1657981"/>
          </a:xfrm>
          <a:prstGeom prst="rect">
            <a:avLst/>
          </a:prstGeom>
        </p:spPr>
      </p:pic>
      <p:pic>
        <p:nvPicPr>
          <p:cNvPr id="5" name="Afbeelding 4">
            <a:extLst>
              <a:ext uri="{FF2B5EF4-FFF2-40B4-BE49-F238E27FC236}">
                <a16:creationId xmlns:a16="http://schemas.microsoft.com/office/drawing/2014/main" id="{7641E239-C79D-441D-9F08-A91B6F361795}"/>
              </a:ext>
            </a:extLst>
          </p:cNvPr>
          <p:cNvPicPr>
            <a:picLocks noChangeAspect="1"/>
          </p:cNvPicPr>
          <p:nvPr/>
        </p:nvPicPr>
        <p:blipFill>
          <a:blip r:embed="rId4"/>
          <a:stretch>
            <a:fillRect/>
          </a:stretch>
        </p:blipFill>
        <p:spPr>
          <a:xfrm>
            <a:off x="5233933" y="4808000"/>
            <a:ext cx="2206162" cy="1661975"/>
          </a:xfrm>
          <a:prstGeom prst="rect">
            <a:avLst/>
          </a:prstGeom>
        </p:spPr>
      </p:pic>
      <p:pic>
        <p:nvPicPr>
          <p:cNvPr id="6" name="Afbeelding 5">
            <a:extLst>
              <a:ext uri="{FF2B5EF4-FFF2-40B4-BE49-F238E27FC236}">
                <a16:creationId xmlns:a16="http://schemas.microsoft.com/office/drawing/2014/main" id="{7BFB6CB7-B28A-42F0-BC70-8C72CD180753}"/>
              </a:ext>
            </a:extLst>
          </p:cNvPr>
          <p:cNvPicPr>
            <a:picLocks noChangeAspect="1"/>
          </p:cNvPicPr>
          <p:nvPr/>
        </p:nvPicPr>
        <p:blipFill>
          <a:blip r:embed="rId5"/>
          <a:stretch>
            <a:fillRect/>
          </a:stretch>
        </p:blipFill>
        <p:spPr>
          <a:xfrm>
            <a:off x="9061182" y="4808000"/>
            <a:ext cx="2486971" cy="1664010"/>
          </a:xfrm>
          <a:prstGeom prst="rect">
            <a:avLst/>
          </a:prstGeom>
        </p:spPr>
      </p:pic>
    </p:spTree>
    <p:extLst>
      <p:ext uri="{BB962C8B-B14F-4D97-AF65-F5344CB8AC3E}">
        <p14:creationId xmlns:p14="http://schemas.microsoft.com/office/powerpoint/2010/main" val="10078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46497-8E00-452B-9CB1-2DA27896D518}"/>
              </a:ext>
            </a:extLst>
          </p:cNvPr>
          <p:cNvSpPr>
            <a:spLocks noGrp="1"/>
          </p:cNvSpPr>
          <p:nvPr>
            <p:ph type="title"/>
          </p:nvPr>
        </p:nvSpPr>
        <p:spPr/>
        <p:txBody>
          <a:bodyPr>
            <a:normAutofit/>
          </a:bodyPr>
          <a:lstStyle/>
          <a:p>
            <a:r>
              <a:rPr lang="nl-NL" sz="3200" dirty="0">
                <a:solidFill>
                  <a:srgbClr val="002060"/>
                </a:solidFill>
                <a:latin typeface="+mn-lt"/>
              </a:rPr>
              <a:t>4. Stralingsletsel (lasogen)</a:t>
            </a:r>
          </a:p>
        </p:txBody>
      </p:sp>
      <p:sp>
        <p:nvSpPr>
          <p:cNvPr id="3" name="Tijdelijke aanduiding voor inhoud 2">
            <a:extLst>
              <a:ext uri="{FF2B5EF4-FFF2-40B4-BE49-F238E27FC236}">
                <a16:creationId xmlns:a16="http://schemas.microsoft.com/office/drawing/2014/main" id="{ED41CB6E-F012-420D-9A51-45C0EF78CA14}"/>
              </a:ext>
            </a:extLst>
          </p:cNvPr>
          <p:cNvSpPr>
            <a:spLocks noGrp="1"/>
          </p:cNvSpPr>
          <p:nvPr>
            <p:ph idx="1"/>
          </p:nvPr>
        </p:nvSpPr>
        <p:spPr>
          <a:xfrm>
            <a:off x="838198" y="1825625"/>
            <a:ext cx="11353801" cy="4351338"/>
          </a:xfrm>
        </p:spPr>
        <p:txBody>
          <a:bodyPr>
            <a:normAutofit/>
          </a:bodyPr>
          <a:lstStyle/>
          <a:p>
            <a:pPr marL="0" indent="0">
              <a:buNone/>
            </a:pPr>
            <a:r>
              <a:rPr lang="nl-NL" sz="2400" dirty="0"/>
              <a:t>Het hoornvlies raakt beschadigd als er te veel fel ultraviolet licht op komt.</a:t>
            </a:r>
          </a:p>
          <a:p>
            <a:pPr marL="0" indent="0">
              <a:buNone/>
            </a:pPr>
            <a:endParaRPr lang="nl-NL" sz="2400" b="1" dirty="0"/>
          </a:p>
          <a:p>
            <a:pPr marL="0" indent="0">
              <a:buNone/>
            </a:pPr>
            <a:r>
              <a:rPr lang="nl-NL" sz="2400" b="1" dirty="0"/>
              <a:t>Oorzaken:</a:t>
            </a:r>
            <a:r>
              <a:rPr lang="nl-NL" sz="2400" dirty="0"/>
              <a:t> lang in de felle zon zijn zonder zonnebril op het water of in de sneeuw (sneeuwblindheid); onder de zonnebank liggen zonder een beschermende bril, lassen zonder lasbril (</a:t>
            </a:r>
            <a:r>
              <a:rPr lang="nl-NL" sz="2400" dirty="0" err="1"/>
              <a:t>las-ogen</a:t>
            </a:r>
            <a:r>
              <a:rPr lang="nl-NL" sz="2400" dirty="0"/>
              <a:t>).</a:t>
            </a:r>
          </a:p>
          <a:p>
            <a:pPr marL="0" indent="0">
              <a:buNone/>
            </a:pPr>
            <a:r>
              <a:rPr lang="nl-NL" sz="2400" b="1" dirty="0"/>
              <a:t>Symptomen:</a:t>
            </a:r>
            <a:r>
              <a:rPr lang="nl-NL" sz="2400" dirty="0"/>
              <a:t> pijn, prikken of ‘branden’. rode ogen, tranende ogen</a:t>
            </a:r>
          </a:p>
          <a:p>
            <a:pPr marL="0" indent="0">
              <a:buNone/>
            </a:pPr>
            <a:r>
              <a:rPr lang="nl-NL" sz="2400" dirty="0"/>
              <a:t>Uw ogen kunnen niet tegen licht.</a:t>
            </a:r>
          </a:p>
          <a:p>
            <a:pPr marL="0" indent="0">
              <a:buNone/>
            </a:pPr>
            <a:r>
              <a:rPr lang="nl-NL" sz="2400" b="1" dirty="0"/>
              <a:t>Behandeling:</a:t>
            </a:r>
            <a:r>
              <a:rPr lang="nl-NL" sz="2400" dirty="0"/>
              <a:t> Wrijf niet in uw ogen, Draag een zonnebril, dat voorkomt extra irritatie van uw ogen.  Draag geen contactlenzen zolang u last heeft van uw ogen of als u oogdruppels of oogzalf gebruikt. Oogverband en verdovende oogdruppels.</a:t>
            </a:r>
          </a:p>
        </p:txBody>
      </p:sp>
    </p:spTree>
    <p:extLst>
      <p:ext uri="{BB962C8B-B14F-4D97-AF65-F5344CB8AC3E}">
        <p14:creationId xmlns:p14="http://schemas.microsoft.com/office/powerpoint/2010/main" val="262010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D5F930-DC6C-4D70-BDBE-049C8362719E}"/>
              </a:ext>
            </a:extLst>
          </p:cNvPr>
          <p:cNvSpPr>
            <a:spLocks noGrp="1"/>
          </p:cNvSpPr>
          <p:nvPr>
            <p:ph type="title"/>
          </p:nvPr>
        </p:nvSpPr>
        <p:spPr/>
        <p:txBody>
          <a:bodyPr>
            <a:normAutofit/>
          </a:bodyPr>
          <a:lstStyle/>
          <a:p>
            <a:r>
              <a:rPr lang="nl-NL" sz="3200" dirty="0">
                <a:solidFill>
                  <a:srgbClr val="002060"/>
                </a:solidFill>
                <a:latin typeface="+mn-lt"/>
              </a:rPr>
              <a:t>5. Laserpen / laserlicht</a:t>
            </a:r>
          </a:p>
        </p:txBody>
      </p:sp>
      <p:pic>
        <p:nvPicPr>
          <p:cNvPr id="4" name="Tijdelijke aanduiding voor inhoud 3">
            <a:extLst>
              <a:ext uri="{FF2B5EF4-FFF2-40B4-BE49-F238E27FC236}">
                <a16:creationId xmlns:a16="http://schemas.microsoft.com/office/drawing/2014/main" id="{E23A8FD2-CD2D-4A9D-B6DF-183CC91CF487}"/>
              </a:ext>
            </a:extLst>
          </p:cNvPr>
          <p:cNvPicPr>
            <a:picLocks noGrp="1" noChangeAspect="1"/>
          </p:cNvPicPr>
          <p:nvPr>
            <p:ph idx="1"/>
          </p:nvPr>
        </p:nvPicPr>
        <p:blipFill>
          <a:blip r:embed="rId2"/>
          <a:stretch>
            <a:fillRect/>
          </a:stretch>
        </p:blipFill>
        <p:spPr>
          <a:xfrm>
            <a:off x="5540073" y="3317964"/>
            <a:ext cx="5648309" cy="3208239"/>
          </a:xfrm>
          <a:prstGeom prst="rect">
            <a:avLst/>
          </a:prstGeom>
        </p:spPr>
      </p:pic>
      <p:pic>
        <p:nvPicPr>
          <p:cNvPr id="6" name="Afbeelding 5">
            <a:extLst>
              <a:ext uri="{FF2B5EF4-FFF2-40B4-BE49-F238E27FC236}">
                <a16:creationId xmlns:a16="http://schemas.microsoft.com/office/drawing/2014/main" id="{23E5C853-9A18-4ABF-ADE1-58125C99C5DA}"/>
              </a:ext>
            </a:extLst>
          </p:cNvPr>
          <p:cNvPicPr>
            <a:picLocks noChangeAspect="1"/>
          </p:cNvPicPr>
          <p:nvPr/>
        </p:nvPicPr>
        <p:blipFill>
          <a:blip r:embed="rId3"/>
          <a:stretch>
            <a:fillRect/>
          </a:stretch>
        </p:blipFill>
        <p:spPr>
          <a:xfrm>
            <a:off x="554483" y="1837576"/>
            <a:ext cx="9048750" cy="1333500"/>
          </a:xfrm>
          <a:prstGeom prst="rect">
            <a:avLst/>
          </a:prstGeom>
        </p:spPr>
      </p:pic>
    </p:spTree>
    <p:extLst>
      <p:ext uri="{BB962C8B-B14F-4D97-AF65-F5344CB8AC3E}">
        <p14:creationId xmlns:p14="http://schemas.microsoft.com/office/powerpoint/2010/main" val="426120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812D6-C472-4BBA-BB16-BDE862BA291D}"/>
              </a:ext>
            </a:extLst>
          </p:cNvPr>
          <p:cNvSpPr>
            <a:spLocks noGrp="1"/>
          </p:cNvSpPr>
          <p:nvPr>
            <p:ph type="title"/>
          </p:nvPr>
        </p:nvSpPr>
        <p:spPr/>
        <p:txBody>
          <a:bodyPr>
            <a:normAutofit fontScale="90000"/>
          </a:bodyPr>
          <a:lstStyle/>
          <a:p>
            <a:br>
              <a:rPr lang="nl-NL" sz="3200" dirty="0">
                <a:latin typeface="+mn-lt"/>
              </a:rPr>
            </a:br>
            <a:r>
              <a:rPr lang="nl-NL" sz="3600" dirty="0">
                <a:solidFill>
                  <a:srgbClr val="002060"/>
                </a:solidFill>
                <a:latin typeface="+mn-lt"/>
              </a:rPr>
              <a:t>6. Vuurwerk letsel</a:t>
            </a:r>
            <a:br>
              <a:rPr lang="nl-NL" dirty="0"/>
            </a:br>
            <a:endParaRPr lang="nl-NL" dirty="0"/>
          </a:p>
        </p:txBody>
      </p:sp>
      <p:pic>
        <p:nvPicPr>
          <p:cNvPr id="5" name="Tijdelijke aanduiding voor inhoud 4">
            <a:extLst>
              <a:ext uri="{FF2B5EF4-FFF2-40B4-BE49-F238E27FC236}">
                <a16:creationId xmlns:a16="http://schemas.microsoft.com/office/drawing/2014/main" id="{EDC44C73-055B-472D-882E-06685CAF175C}"/>
              </a:ext>
            </a:extLst>
          </p:cNvPr>
          <p:cNvPicPr>
            <a:picLocks noGrp="1" noChangeAspect="1"/>
          </p:cNvPicPr>
          <p:nvPr>
            <p:ph idx="1"/>
          </p:nvPr>
        </p:nvPicPr>
        <p:blipFill>
          <a:blip r:embed="rId2"/>
          <a:stretch>
            <a:fillRect/>
          </a:stretch>
        </p:blipFill>
        <p:spPr>
          <a:xfrm>
            <a:off x="5024063" y="1766255"/>
            <a:ext cx="6463301" cy="4285450"/>
          </a:xfrm>
          <a:prstGeom prst="rect">
            <a:avLst/>
          </a:prstGeom>
        </p:spPr>
      </p:pic>
      <p:pic>
        <p:nvPicPr>
          <p:cNvPr id="6" name="Afbeelding 5">
            <a:extLst>
              <a:ext uri="{FF2B5EF4-FFF2-40B4-BE49-F238E27FC236}">
                <a16:creationId xmlns:a16="http://schemas.microsoft.com/office/drawing/2014/main" id="{6BE883CA-BBA8-4060-AE59-03B8E03C540A}"/>
              </a:ext>
            </a:extLst>
          </p:cNvPr>
          <p:cNvPicPr>
            <a:picLocks noChangeAspect="1"/>
          </p:cNvPicPr>
          <p:nvPr/>
        </p:nvPicPr>
        <p:blipFill>
          <a:blip r:embed="rId3"/>
          <a:stretch>
            <a:fillRect/>
          </a:stretch>
        </p:blipFill>
        <p:spPr>
          <a:xfrm>
            <a:off x="838200" y="1348199"/>
            <a:ext cx="3224480" cy="5144676"/>
          </a:xfrm>
          <a:prstGeom prst="rect">
            <a:avLst/>
          </a:prstGeom>
        </p:spPr>
      </p:pic>
    </p:spTree>
    <p:extLst>
      <p:ext uri="{BB962C8B-B14F-4D97-AF65-F5344CB8AC3E}">
        <p14:creationId xmlns:p14="http://schemas.microsoft.com/office/powerpoint/2010/main" val="253408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Afbeelding 1">
            <a:extLst>
              <a:ext uri="{FF2B5EF4-FFF2-40B4-BE49-F238E27FC236}">
                <a16:creationId xmlns:a16="http://schemas.microsoft.com/office/drawing/2014/main" id="{89C08C89-209F-412E-9050-A98EE66D9047}"/>
              </a:ext>
            </a:extLst>
          </p:cNvPr>
          <p:cNvPicPr>
            <a:picLocks noChangeAspect="1"/>
          </p:cNvPicPr>
          <p:nvPr/>
        </p:nvPicPr>
        <p:blipFill>
          <a:blip r:embed="rId2"/>
          <a:stretch>
            <a:fillRect/>
          </a:stretch>
        </p:blipFill>
        <p:spPr>
          <a:xfrm>
            <a:off x="643467" y="679857"/>
            <a:ext cx="7047923" cy="5494050"/>
          </a:xfrm>
          <a:prstGeom prst="rect">
            <a:avLst/>
          </a:prstGeom>
        </p:spPr>
      </p:pic>
      <p:grpSp>
        <p:nvGrpSpPr>
          <p:cNvPr id="11" name="Group 10">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2"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22700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809</Words>
  <Application>Microsoft Office PowerPoint</Application>
  <PresentationFormat>Breedbeeld</PresentationFormat>
  <Paragraphs>64</Paragraphs>
  <Slides>13</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PowerPoint-presentatie</vt:lpstr>
      <vt:lpstr>Indeling oogletsels  </vt:lpstr>
      <vt:lpstr>1. Oppervlakkige verwonding van het hoornvlies: cornea erosie, vuiltje in oog  </vt:lpstr>
      <vt:lpstr>2. Stomp oogletsel</vt:lpstr>
      <vt:lpstr> 3. Chemisch letsel (etsing), thermisch letsel (verbranding) </vt:lpstr>
      <vt:lpstr>4. Stralingsletsel (lasogen)</vt:lpstr>
      <vt:lpstr>5. Laserpen / laserlicht</vt:lpstr>
      <vt:lpstr> 6. Vuurwerk letsel </vt:lpstr>
      <vt:lpstr>PowerPoint-presentatie</vt:lpstr>
      <vt:lpstr>7. perforerend oogletsel (door een scherp voorwerp).  </vt:lpstr>
      <vt:lpstr>Vuiltje verwijderen</vt:lpstr>
      <vt:lpstr>oogspoelen</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Bouke Cuperus</dc:creator>
  <cp:lastModifiedBy>Bouke Cuperus</cp:lastModifiedBy>
  <cp:revision>2</cp:revision>
  <dcterms:created xsi:type="dcterms:W3CDTF">2021-03-28T13:16:20Z</dcterms:created>
  <dcterms:modified xsi:type="dcterms:W3CDTF">2021-03-28T13:25:45Z</dcterms:modified>
</cp:coreProperties>
</file>